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71" r:id="rId13"/>
    <p:sldId id="266" r:id="rId14"/>
    <p:sldId id="272" r:id="rId15"/>
    <p:sldId id="267" r:id="rId16"/>
    <p:sldId id="268" r:id="rId17"/>
    <p:sldId id="273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4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C3632-4627-4280-9EC8-C4F45A9D3D94}" type="datetimeFigureOut">
              <a:rPr lang="en-CA" smtClean="0"/>
              <a:pPr/>
              <a:t>16/09/2013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010E7-23F0-4A8F-A3B6-16516026C79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010E7-23F0-4A8F-A3B6-16516026C799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010E7-23F0-4A8F-A3B6-16516026C799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010E7-23F0-4A8F-A3B6-16516026C799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010E7-23F0-4A8F-A3B6-16516026C799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010E7-23F0-4A8F-A3B6-16516026C799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010E7-23F0-4A8F-A3B6-16516026C799}" type="slidenum">
              <a:rPr lang="en-CA" smtClean="0"/>
              <a:pPr/>
              <a:t>14</a:t>
            </a:fld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010E7-23F0-4A8F-A3B6-16516026C799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010E7-23F0-4A8F-A3B6-16516026C799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010E7-23F0-4A8F-A3B6-16516026C799}" type="slidenum">
              <a:rPr lang="en-CA" smtClean="0"/>
              <a:pPr/>
              <a:t>17</a:t>
            </a:fld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010E7-23F0-4A8F-A3B6-16516026C799}" type="slidenum">
              <a:rPr lang="en-CA" smtClean="0"/>
              <a:pPr/>
              <a:t>18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010E7-23F0-4A8F-A3B6-16516026C799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010E7-23F0-4A8F-A3B6-16516026C799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010E7-23F0-4A8F-A3B6-16516026C799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010E7-23F0-4A8F-A3B6-16516026C799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010E7-23F0-4A8F-A3B6-16516026C799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010E7-23F0-4A8F-A3B6-16516026C799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010E7-23F0-4A8F-A3B6-16516026C799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010E7-23F0-4A8F-A3B6-16516026C799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2041-D3EC-480E-AE4F-B16EC49DF64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97A03-C65C-4BA4-BF97-A3B8926DE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2041-D3EC-480E-AE4F-B16EC49DF64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97A03-C65C-4BA4-BF97-A3B8926DE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2041-D3EC-480E-AE4F-B16EC49DF64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97A03-C65C-4BA4-BF97-A3B8926DE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2041-D3EC-480E-AE4F-B16EC49DF64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97A03-C65C-4BA4-BF97-A3B8926DE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2041-D3EC-480E-AE4F-B16EC49DF64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97A03-C65C-4BA4-BF97-A3B8926DE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2041-D3EC-480E-AE4F-B16EC49DF64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97A03-C65C-4BA4-BF97-A3B8926DE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2041-D3EC-480E-AE4F-B16EC49DF64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97A03-C65C-4BA4-BF97-A3B8926DE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2041-D3EC-480E-AE4F-B16EC49DF64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97A03-C65C-4BA4-BF97-A3B8926DE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2041-D3EC-480E-AE4F-B16EC49DF64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97A03-C65C-4BA4-BF97-A3B8926DE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2041-D3EC-480E-AE4F-B16EC49DF64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97A03-C65C-4BA4-BF97-A3B8926DE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2041-D3EC-480E-AE4F-B16EC49DF64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97A03-C65C-4BA4-BF97-A3B8926DE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32041-D3EC-480E-AE4F-B16EC49DF64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97A03-C65C-4BA4-BF97-A3B8926DE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outreach.mcb.harvard.edu/animations/actionpotential_short.sw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9euDb4TN3b0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frm=1&amp;source=images&amp;cd=&amp;cad=rja&amp;docid=MvhjxPloaRLARM&amp;tbnid=jKpdF3wdLBuAuM:&amp;ved=0CAUQjRw&amp;url=http://bioap.wikispaces.com/Chapter+48+Collaboration+2010&amp;ei=-hA2UsbyM7Wh4AOoxICACg&amp;bvm=bv.52164340,d.dmg&amp;psig=AFQjCNE6CV0zPriq-xm80ydiFN7kEFDwrw&amp;ust=1379361360598940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-imDC1txWw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frm=1&amp;source=images&amp;cd=&amp;cad=rja&amp;docid=D65bG70XUea5RM&amp;tbnid=Shv3xBWgBBataM:&amp;ved=0CAUQjRw&amp;url=http://openwetware.org/wiki/BIO254:AP&amp;ei=kRE2UoKYCrLB4AOAjoCQCw&amp;bvm=bv.52164340,d.dmg&amp;psig=AFQjCNEtMMd1xcbj4PjRYvXJK5gql5gfAQ&amp;ust=1379361512600219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uclwAOJFh8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frm=1&amp;source=images&amp;cd=&amp;cad=rja&amp;docid=tpOlrL44KUWFQM&amp;tbnid=mwuMm0dWsuXjIM:&amp;ved=0CAUQjRw&amp;url=http://www.pharmainfo.net/habiburrahman/basics-neurotransmitters&amp;ei=ABI2Uv-qB-_84AOan4HYAg&amp;bvm=bv.52164340,d.dmg&amp;psig=AFQjCNEdHzfyapIJmDLN8khrHKMTD_KR1g&amp;ust=1379361638545453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HXx9qlJetSU" TargetMode="External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frm=1&amp;source=images&amp;cd=&amp;cad=rja&amp;docid=BhtVqrZnXJW4QM&amp;tbnid=yq3fWGAwg973GM:&amp;ved=0CAUQjRw&amp;url=http://webspace.ship.edu/cgboer/theneuron.html&amp;ei=XA02UsiSBpih4AOc5IAY&amp;bvm=bv.52164340,d.dmg&amp;psig=AFQjCNEzNkxmCjWD5DxiTkSH1O-BcW1CLA&amp;ust=137936046942011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frm=1&amp;source=images&amp;cd=&amp;cad=rja&amp;docid=xyQN2xwQF6TASM&amp;tbnid=9ycsdVY_MIO87M:&amp;ved=0CAUQjRw&amp;url=http://gunbanger.com/blog/?tag=gun-terms&amp;ei=5Q02UvPsOMrC4AOhqYGoAQ&amp;bvm=bv.52164340,d.dmg&amp;psig=AFQjCNHNh9VyOC9YB-64A1i_0mdDZQ7E0A&amp;ust=137936057543543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frm=1&amp;source=images&amp;cd=&amp;cad=rja&amp;docid=7_KBlJKyQJK9RM&amp;tbnid=LKTjwWZLReLtzM:&amp;ved=0CAUQjRw&amp;url=http://origins.swau.edu/papers/complexity/trilo/eng/&amp;ei=Yw42UqXoCe7C4APzmIDYDg&amp;bvm=bv.52164340,d.dmg&amp;psig=AFQjCNEScdxmD4mR4c_hxM-Z5Fov0yNt6Q&amp;ust=1379360717288915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frm=1&amp;source=images&amp;cd=&amp;cad=rja&amp;docid=3QA0bC6OcjK00M&amp;tbnid=61FY_w9igKY9aM:&amp;ved=0CAUQjRw&amp;url=http://www.chm.bris.ac.uk/motm/atropine/pharmac.htm&amp;ei=Ww82Upy6EfO34AOFRQ&amp;bvm=bv.52164340,d.dmg&amp;psig=AFQjCNGlWeAwAeJ4c_ZuVVVs9DhXAcRiNA&amp;ust=1379360936778845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Nerve </a:t>
            </a:r>
            <a:r>
              <a:rPr lang="en-US" smtClean="0"/>
              <a:t>ImpulseTransmission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hlinkClick r:id="rId3"/>
              </a:rPr>
              <a:t>http://outreach.mcb.harvard.edu/animations/actionpotential_short.swf</a:t>
            </a:r>
            <a:endParaRPr lang="en-US" dirty="0" smtClean="0"/>
          </a:p>
          <a:p>
            <a:r>
              <a:rPr lang="en-CA" u="sng" dirty="0" smtClean="0">
                <a:hlinkClick r:id="rId4"/>
              </a:rPr>
              <a:t>https://www.youtube.com/watch?v=9euDb4TN3b0</a:t>
            </a:r>
            <a:r>
              <a:rPr lang="en-CA" dirty="0" smtClean="0"/>
              <a:t>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b="1" dirty="0"/>
              <a:t>The Na+ / K+ pump</a:t>
            </a:r>
            <a:r>
              <a:rPr lang="en-CA" dirty="0"/>
              <a:t>, found inside the cell membrane, aids the polarization process, pumping </a:t>
            </a:r>
            <a:r>
              <a:rPr lang="en-CA" dirty="0" smtClean="0"/>
              <a:t>__ </a:t>
            </a:r>
            <a:r>
              <a:rPr lang="en-CA" dirty="0"/>
              <a:t>Na+ out and </a:t>
            </a:r>
            <a:r>
              <a:rPr lang="en-CA" dirty="0" smtClean="0"/>
              <a:t>__ </a:t>
            </a:r>
            <a:r>
              <a:rPr lang="en-CA" dirty="0"/>
              <a:t>K+ into the axon, increasing the difference in charge. </a:t>
            </a:r>
            <a:endParaRPr lang="en-US" dirty="0"/>
          </a:p>
          <a:p>
            <a:endParaRPr lang="en-US" dirty="0"/>
          </a:p>
          <a:p>
            <a:r>
              <a:rPr lang="en-CA" dirty="0"/>
              <a:t>Unlike other cells, nerve cells have only an </a:t>
            </a:r>
            <a:r>
              <a:rPr lang="en-CA" b="1" dirty="0" smtClean="0"/>
              <a:t>______ </a:t>
            </a:r>
            <a:r>
              <a:rPr lang="en-CA" b="1" dirty="0"/>
              <a:t>metabolism</a:t>
            </a:r>
            <a:r>
              <a:rPr lang="en-CA" dirty="0"/>
              <a:t>, so they need a constant supply of</a:t>
            </a:r>
            <a:r>
              <a:rPr lang="en-CA" b="1" dirty="0"/>
              <a:t> </a:t>
            </a:r>
            <a:r>
              <a:rPr lang="en-CA" b="1" dirty="0" smtClean="0"/>
              <a:t>______</a:t>
            </a:r>
            <a:r>
              <a:rPr lang="en-CA" dirty="0" smtClean="0"/>
              <a:t> </a:t>
            </a:r>
            <a:r>
              <a:rPr lang="en-CA" dirty="0"/>
              <a:t>and use just glucose to metabolize. </a:t>
            </a:r>
            <a:endParaRPr lang="en-US" dirty="0"/>
          </a:p>
          <a:p>
            <a:endParaRPr lang="en-US" dirty="0"/>
          </a:p>
          <a:p>
            <a:r>
              <a:rPr lang="en-CA" dirty="0"/>
              <a:t>The mitochondria in the neuron use oxygen and glucose to produce </a:t>
            </a:r>
            <a:r>
              <a:rPr lang="en-CA" dirty="0" smtClean="0"/>
              <a:t>___ </a:t>
            </a:r>
            <a:r>
              <a:rPr lang="en-CA" dirty="0"/>
              <a:t>to fuel the active transport pumps. 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19050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2860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1800" y="32105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aerobic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91400" y="3581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oxygen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5200" y="51816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ATP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B. Depolarization: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K</a:t>
            </a:r>
            <a:r>
              <a:rPr lang="en-CA" dirty="0"/>
              <a:t>+ gates </a:t>
            </a:r>
            <a:r>
              <a:rPr lang="en-CA" dirty="0" smtClean="0"/>
              <a:t>close</a:t>
            </a:r>
            <a:endParaRPr lang="en-US" dirty="0"/>
          </a:p>
          <a:p>
            <a:r>
              <a:rPr lang="en-CA" dirty="0" smtClean="0"/>
              <a:t>Na+ gates open, moving Na+ _____ the axon, neutralizing negative charge. </a:t>
            </a:r>
            <a:endParaRPr lang="en-US" dirty="0" smtClean="0"/>
          </a:p>
          <a:p>
            <a:r>
              <a:rPr lang="en-CA" dirty="0" smtClean="0"/>
              <a:t>the </a:t>
            </a:r>
            <a:r>
              <a:rPr lang="en-CA" dirty="0"/>
              <a:t>change in the charge is called the </a:t>
            </a:r>
            <a:r>
              <a:rPr lang="en-CA" b="1" dirty="0" smtClean="0"/>
              <a:t>______ _________</a:t>
            </a:r>
            <a:endParaRPr lang="en-US" dirty="0"/>
          </a:p>
          <a:p>
            <a:r>
              <a:rPr lang="en-CA" dirty="0" smtClean="0"/>
              <a:t>the </a:t>
            </a:r>
            <a:r>
              <a:rPr lang="en-CA" dirty="0"/>
              <a:t>depolarization of one part causes the gates of </a:t>
            </a:r>
            <a:r>
              <a:rPr lang="en-CA" dirty="0" smtClean="0"/>
              <a:t>_____________Na</a:t>
            </a:r>
            <a:r>
              <a:rPr lang="en-CA" dirty="0"/>
              <a:t>+ channels to open and this continues along the axon. (Action potentials can occur in the </a:t>
            </a:r>
            <a:r>
              <a:rPr lang="en-CA" dirty="0" smtClean="0"/>
              <a:t>________ </a:t>
            </a:r>
            <a:r>
              <a:rPr lang="en-CA" dirty="0"/>
              <a:t>and </a:t>
            </a:r>
            <a:r>
              <a:rPr lang="en-CA" dirty="0" smtClean="0"/>
              <a:t>____ ____ as </a:t>
            </a:r>
            <a:r>
              <a:rPr lang="en-CA" dirty="0"/>
              <a:t>well.) 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19050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into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0" y="28956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action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3352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potential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43434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neighbouring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9400" y="526798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dendrites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53441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cell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7400" y="53441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body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9" grpId="0" build="p"/>
      <p:bldP spid="1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Depolarization cont’d…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the axon changes permeability, allowing the impulse to move _____ the axon.</a:t>
            </a:r>
            <a:endParaRPr lang="en-US" dirty="0" smtClean="0"/>
          </a:p>
          <a:p>
            <a:r>
              <a:rPr lang="en-CA" dirty="0" smtClean="0"/>
              <a:t>impulse continues to move along the axon in this wave-like fashion until it reaches the axon ________.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971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along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5334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terminals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0" name="Picture 2" descr="http://bioap.wikispaces.com/file/view/action_potential_propagation.jpg/192824700/353x385/action_potential_propagatio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219200"/>
            <a:ext cx="4267200" cy="5458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C. </a:t>
            </a:r>
            <a:r>
              <a:rPr lang="en-CA" b="1" dirty="0" err="1" smtClean="0"/>
              <a:t>Repolarization</a:t>
            </a:r>
            <a:r>
              <a:rPr lang="en-CA" b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135563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CA" dirty="0" smtClean="0"/>
              <a:t>meanwhile</a:t>
            </a:r>
            <a:r>
              <a:rPr lang="en-CA" dirty="0"/>
              <a:t>, the first section reverses its polarity, to resume the resting state.  </a:t>
            </a:r>
          </a:p>
          <a:p>
            <a:pPr lvl="1"/>
            <a:r>
              <a:rPr lang="en-CA" dirty="0" smtClean="0"/>
              <a:t>Na+ ions are pumped __________,</a:t>
            </a:r>
            <a:endParaRPr lang="en-US" dirty="0" smtClean="0"/>
          </a:p>
          <a:p>
            <a:pPr lvl="1"/>
            <a:r>
              <a:rPr lang="en-CA" dirty="0" smtClean="0"/>
              <a:t>K</a:t>
            </a:r>
            <a:r>
              <a:rPr lang="en-CA" dirty="0"/>
              <a:t>+ gates are </a:t>
            </a:r>
            <a:r>
              <a:rPr lang="en-CA" dirty="0" smtClean="0"/>
              <a:t>___________, </a:t>
            </a:r>
            <a:r>
              <a:rPr lang="en-CA" dirty="0"/>
              <a:t>and </a:t>
            </a:r>
            <a:endParaRPr lang="en-US" dirty="0" smtClean="0"/>
          </a:p>
          <a:p>
            <a:pPr lvl="1"/>
            <a:r>
              <a:rPr lang="en-CA" dirty="0" smtClean="0"/>
              <a:t>Na</a:t>
            </a:r>
            <a:r>
              <a:rPr lang="en-CA" dirty="0"/>
              <a:t>+ gates are </a:t>
            </a:r>
            <a:r>
              <a:rPr lang="en-CA" dirty="0" smtClean="0"/>
              <a:t>_______. </a:t>
            </a:r>
            <a:endParaRPr lang="en-US" dirty="0" smtClean="0"/>
          </a:p>
          <a:p>
            <a:pPr lvl="1"/>
            <a:r>
              <a:rPr lang="en-CA" dirty="0" smtClean="0"/>
              <a:t>there </a:t>
            </a:r>
            <a:r>
              <a:rPr lang="en-CA" dirty="0"/>
              <a:t>is a period of time, following the firing of a neuron, when it cannot be re-fired </a:t>
            </a:r>
            <a:endParaRPr lang="en-US" dirty="0" smtClean="0"/>
          </a:p>
          <a:p>
            <a:pPr lvl="1"/>
            <a:r>
              <a:rPr lang="en-CA" dirty="0" smtClean="0"/>
              <a:t>this </a:t>
            </a:r>
            <a:r>
              <a:rPr lang="en-CA" dirty="0"/>
              <a:t>is called the </a:t>
            </a:r>
            <a:r>
              <a:rPr lang="en-CA" b="1" dirty="0" smtClean="0"/>
              <a:t>__________ ________(</a:t>
            </a:r>
            <a:r>
              <a:rPr lang="en-CA" b="1" dirty="0"/>
              <a:t>or undershoot)</a:t>
            </a:r>
            <a:r>
              <a:rPr lang="en-CA" dirty="0"/>
              <a:t>, and is approx. </a:t>
            </a:r>
            <a:r>
              <a:rPr lang="en-CA" dirty="0" smtClean="0"/>
              <a:t>______s</a:t>
            </a:r>
            <a:r>
              <a:rPr lang="en-CA" dirty="0"/>
              <a:t>. 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CA" dirty="0"/>
              <a:t>The speed with which the whole process occurs allows an axon to send many impulses along its length every </a:t>
            </a:r>
            <a:r>
              <a:rPr lang="en-CA" dirty="0" smtClean="0"/>
              <a:t>______.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20574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back out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237238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reopened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27533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closed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3733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refractory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37439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period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40487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0.001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67600" y="51917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second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7400" y="6019800"/>
            <a:ext cx="6172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>
                <a:hlinkClick r:id="rId3"/>
              </a:rPr>
              <a:t>http://</a:t>
            </a:r>
            <a:r>
              <a:rPr lang="en-CA" dirty="0" smtClean="0">
                <a:hlinkClick r:id="rId3"/>
              </a:rPr>
              <a:t>www.youtube.com/watch?v=P-imDC1txWw</a:t>
            </a:r>
            <a:r>
              <a:rPr lang="en-CA" dirty="0" smtClean="0"/>
              <a:t> </a:t>
            </a:r>
          </a:p>
          <a:p>
            <a:r>
              <a:rPr lang="en-CA" dirty="0" smtClean="0"/>
              <a:t>– sodium-potassium pump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9" grpId="0" build="p"/>
      <p:bldP spid="1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openwetware.org/images/a/a6/Action-potential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97104"/>
            <a:ext cx="6477000" cy="6390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The Synapse:</a:t>
            </a:r>
            <a:r>
              <a:rPr lang="en-CA" dirty="0" smtClean="0"/>
              <a:t>        </a:t>
            </a:r>
            <a:br>
              <a:rPr lang="en-CA" dirty="0" smtClean="0"/>
            </a:br>
            <a:r>
              <a:rPr lang="en-CA" dirty="0" smtClean="0"/>
              <a:t>(see Figure 12.16, page 405)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a </a:t>
            </a:r>
            <a:r>
              <a:rPr lang="en-CA" dirty="0"/>
              <a:t>tiny gap between neurons (say A and B)</a:t>
            </a:r>
            <a:endParaRPr lang="en-US" dirty="0"/>
          </a:p>
          <a:p>
            <a:r>
              <a:rPr lang="en-CA" dirty="0" smtClean="0"/>
              <a:t>‘A’ is the </a:t>
            </a:r>
            <a:r>
              <a:rPr lang="en-CA" b="1" dirty="0" smtClean="0"/>
              <a:t>___________neuron</a:t>
            </a:r>
            <a:r>
              <a:rPr lang="en-CA" dirty="0" smtClean="0"/>
              <a:t> (brings impulse </a:t>
            </a:r>
            <a:r>
              <a:rPr lang="en-CA" b="1" dirty="0" smtClean="0"/>
              <a:t>to</a:t>
            </a:r>
            <a:r>
              <a:rPr lang="en-CA" dirty="0" smtClean="0"/>
              <a:t> synapse)</a:t>
            </a:r>
            <a:endParaRPr lang="en-US" dirty="0" smtClean="0"/>
          </a:p>
          <a:p>
            <a:r>
              <a:rPr lang="en-CA" dirty="0" smtClean="0"/>
              <a:t>‘B’ is the </a:t>
            </a:r>
            <a:r>
              <a:rPr lang="en-CA" b="1" dirty="0" smtClean="0"/>
              <a:t>__________</a:t>
            </a:r>
            <a:r>
              <a:rPr lang="en-CA" dirty="0" smtClean="0"/>
              <a:t> neuron (receives stimulus </a:t>
            </a:r>
            <a:r>
              <a:rPr lang="en-CA" b="1" dirty="0" smtClean="0"/>
              <a:t>from</a:t>
            </a:r>
            <a:r>
              <a:rPr lang="en-CA" dirty="0" smtClean="0"/>
              <a:t> </a:t>
            </a:r>
            <a:r>
              <a:rPr lang="en-CA" b="1" dirty="0" smtClean="0"/>
              <a:t>across</a:t>
            </a:r>
            <a:r>
              <a:rPr lang="en-CA" dirty="0" smtClean="0"/>
              <a:t> the synapse)</a:t>
            </a:r>
            <a:endParaRPr lang="en-US" dirty="0" smtClean="0"/>
          </a:p>
          <a:p>
            <a:r>
              <a:rPr lang="en-CA" dirty="0" smtClean="0"/>
              <a:t>wave </a:t>
            </a:r>
            <a:r>
              <a:rPr lang="en-CA" dirty="0"/>
              <a:t>of depolarization, in ‘A’  reaches the terminal branches,       </a:t>
            </a:r>
            <a:endParaRPr lang="en-US" dirty="0"/>
          </a:p>
          <a:p>
            <a:r>
              <a:rPr lang="en-CA" dirty="0" smtClean="0"/>
              <a:t>(</a:t>
            </a:r>
            <a:r>
              <a:rPr lang="en-CA" dirty="0"/>
              <a:t>calcium gates cause) the creation of synaptic vesicles that contain </a:t>
            </a:r>
            <a:r>
              <a:rPr lang="en-CA" dirty="0" smtClean="0"/>
              <a:t>__________________,</a:t>
            </a:r>
            <a:endParaRPr lang="en-US" dirty="0"/>
          </a:p>
          <a:p>
            <a:r>
              <a:rPr lang="en-CA" dirty="0" smtClean="0"/>
              <a:t>vesicles </a:t>
            </a:r>
            <a:r>
              <a:rPr lang="en-CA" dirty="0"/>
              <a:t>migrate to the end of the synaptic </a:t>
            </a:r>
            <a:r>
              <a:rPr lang="en-CA" dirty="0" smtClean="0"/>
              <a:t>_____,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191518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presynaptic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28194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postsynaptic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48006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neurotransmitters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52679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bulbs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81200" y="6019800"/>
            <a:ext cx="487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>
                <a:hlinkClick r:id="rId3"/>
              </a:rPr>
              <a:t>http://</a:t>
            </a:r>
            <a:r>
              <a:rPr lang="en-CA" dirty="0" smtClean="0">
                <a:hlinkClick r:id="rId3"/>
              </a:rPr>
              <a:t>www.youtube.com/watch?v=ZuclwAOJFh8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Synapse cont’d…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neurotransmitter diffuses into and across synapse to ‘B’</a:t>
            </a:r>
            <a:endParaRPr lang="en-US" dirty="0" smtClean="0"/>
          </a:p>
          <a:p>
            <a:r>
              <a:rPr lang="en-CA" dirty="0" smtClean="0"/>
              <a:t>neurotransmitter attaches to receptor sites of neighbouring ‘B’ dendrites and causes either an</a:t>
            </a:r>
            <a:r>
              <a:rPr lang="en-CA" b="1" u="sng" dirty="0" smtClean="0"/>
              <a:t> __________</a:t>
            </a:r>
            <a:r>
              <a:rPr lang="en-CA" dirty="0" smtClean="0"/>
              <a:t> or </a:t>
            </a:r>
            <a:r>
              <a:rPr lang="en-CA" b="1" i="1" u="sng" dirty="0" smtClean="0"/>
              <a:t>_________</a:t>
            </a:r>
            <a:r>
              <a:rPr lang="en-CA" i="1" dirty="0" smtClean="0"/>
              <a:t> </a:t>
            </a:r>
            <a:r>
              <a:rPr lang="en-CA" dirty="0" smtClean="0"/>
              <a:t>response. </a:t>
            </a:r>
          </a:p>
          <a:p>
            <a:r>
              <a:rPr lang="en-CA" dirty="0" smtClean="0"/>
              <a:t>if the dendrites are excited, _______ gates are opened and a wave of depolarization is triggered in the ‘B’ neuron.  </a:t>
            </a:r>
            <a:endParaRPr lang="en-US" dirty="0" smtClean="0"/>
          </a:p>
          <a:p>
            <a:r>
              <a:rPr lang="en-CA" dirty="0" smtClean="0"/>
              <a:t>an inhibitory response usually involves opening _______ channels, increasing the negative ions in this neuron, thus </a:t>
            </a:r>
            <a:r>
              <a:rPr lang="en-CA" b="1" i="1" u="sng" dirty="0" smtClean="0"/>
              <a:t>raising the threshold </a:t>
            </a:r>
            <a:r>
              <a:rPr lang="en-CA" dirty="0" smtClean="0"/>
              <a:t>stimulus, making it less likely to ‘fire’.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8956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excitatory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28956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inhibitory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32766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sodium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7345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chloride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www.pharmainfo.net/files/u7041/Neurotransmitters%20imag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228600"/>
            <a:ext cx="6513434" cy="66294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 rot="5009353">
            <a:off x="5827313" y="2848683"/>
            <a:ext cx="5111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>
                <a:hlinkClick r:id="rId5"/>
              </a:rPr>
              <a:t>https://www.youtube.com/watch?v=HXx9qlJetSU</a:t>
            </a:r>
            <a:endParaRPr lang="en-C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Students </a:t>
            </a:r>
            <a:r>
              <a:rPr lang="en-CA" dirty="0"/>
              <a:t>are to read pages 405-406</a:t>
            </a:r>
            <a:r>
              <a:rPr lang="en-CA" dirty="0" smtClean="0"/>
              <a:t>:</a:t>
            </a:r>
            <a:r>
              <a:rPr lang="en-CA" dirty="0"/>
              <a:t>		- acetylcholine, </a:t>
            </a:r>
            <a:r>
              <a:rPr lang="en-CA" dirty="0" err="1"/>
              <a:t>noradrenaline</a:t>
            </a:r>
            <a:r>
              <a:rPr lang="en-CA" dirty="0"/>
              <a:t>, glutamate, GABA, dopamine, serotonin   </a:t>
            </a:r>
            <a:endParaRPr lang="en-US" dirty="0"/>
          </a:p>
          <a:p>
            <a:pPr>
              <a:buNone/>
            </a:pPr>
            <a:r>
              <a:rPr lang="en-CA" dirty="0"/>
              <a:t>         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webspace.ship.edu/cgboer/neuron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4495800"/>
            <a:ext cx="6400800" cy="2362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u="sng" dirty="0" smtClean="0"/>
              <a:t>The Neuron</a:t>
            </a:r>
            <a:r>
              <a:rPr lang="en-CA" u="sng" dirty="0" smtClean="0"/>
              <a:t> </a:t>
            </a:r>
            <a:r>
              <a:rPr lang="en-CA" b="1" u="sng" dirty="0" smtClean="0"/>
              <a:t>(p.395)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153400" cy="4525963"/>
          </a:xfrm>
        </p:spPr>
        <p:txBody>
          <a:bodyPr>
            <a:normAutofit/>
          </a:bodyPr>
          <a:lstStyle/>
          <a:p>
            <a:r>
              <a:rPr lang="en-CA" dirty="0" smtClean="0"/>
              <a:t>a </a:t>
            </a:r>
            <a:r>
              <a:rPr lang="en-CA" dirty="0"/>
              <a:t>nerve cell -&gt; the structural and functional unit of the nervous system</a:t>
            </a:r>
            <a:r>
              <a:rPr lang="en-CA" b="1" dirty="0"/>
              <a:t>.</a:t>
            </a:r>
            <a:endParaRPr lang="en-US" dirty="0"/>
          </a:p>
          <a:p>
            <a:r>
              <a:rPr lang="en-CA" dirty="0" smtClean="0"/>
              <a:t>carries </a:t>
            </a:r>
            <a:r>
              <a:rPr lang="en-CA" dirty="0"/>
              <a:t>info from one location in the body to another</a:t>
            </a:r>
            <a:endParaRPr lang="en-US" dirty="0"/>
          </a:p>
          <a:p>
            <a:r>
              <a:rPr lang="en-CA" dirty="0" smtClean="0"/>
              <a:t>capable </a:t>
            </a:r>
            <a:r>
              <a:rPr lang="en-CA" dirty="0"/>
              <a:t>of surviving over </a:t>
            </a:r>
            <a:r>
              <a:rPr lang="en-CA" dirty="0" smtClean="0"/>
              <a:t>____ </a:t>
            </a:r>
            <a:r>
              <a:rPr lang="en-CA" dirty="0"/>
              <a:t>yrs., since most do not undergo cell division after adolescence.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3200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100</a:t>
            </a:r>
            <a:endParaRPr lang="en-US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The Path:</a:t>
            </a:r>
            <a:r>
              <a:rPr lang="en-CA" dirty="0" smtClean="0"/>
              <a:t>    (p. 402 - 403)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The </a:t>
            </a:r>
            <a:r>
              <a:rPr lang="en-CA" dirty="0"/>
              <a:t>message sent along a neuron is </a:t>
            </a:r>
            <a:r>
              <a:rPr lang="en-CA" b="1" u="sng" dirty="0" smtClean="0"/>
              <a:t>______________ </a:t>
            </a:r>
            <a:r>
              <a:rPr lang="en-CA" dirty="0"/>
              <a:t>(known as a </a:t>
            </a:r>
            <a:r>
              <a:rPr lang="en-CA" b="1" u="sng" dirty="0"/>
              <a:t>wave of depolarization</a:t>
            </a:r>
            <a:r>
              <a:rPr lang="en-CA" dirty="0"/>
              <a:t>). </a:t>
            </a:r>
            <a:endParaRPr lang="en-US" dirty="0"/>
          </a:p>
          <a:p>
            <a:pPr>
              <a:buNone/>
            </a:pPr>
            <a:r>
              <a:rPr lang="en-CA" dirty="0"/>
              <a:t> </a:t>
            </a:r>
            <a:endParaRPr lang="en-US" dirty="0"/>
          </a:p>
          <a:p>
            <a:r>
              <a:rPr lang="en-CA" dirty="0"/>
              <a:t>It is picked up by </a:t>
            </a:r>
            <a:r>
              <a:rPr lang="en-CA" b="1" u="sng" dirty="0" smtClean="0"/>
              <a:t>_________</a:t>
            </a:r>
            <a:r>
              <a:rPr lang="en-CA" dirty="0" smtClean="0"/>
              <a:t> </a:t>
            </a:r>
            <a:r>
              <a:rPr lang="en-CA" dirty="0"/>
              <a:t>and moves to the cell body, where the nucleus interprets the message.</a:t>
            </a:r>
            <a:endParaRPr lang="en-US" dirty="0"/>
          </a:p>
          <a:p>
            <a:pPr>
              <a:buNone/>
            </a:pPr>
            <a:r>
              <a:rPr lang="en-CA" dirty="0"/>
              <a:t> </a:t>
            </a:r>
            <a:endParaRPr lang="en-US" dirty="0"/>
          </a:p>
          <a:p>
            <a:r>
              <a:rPr lang="en-CA" dirty="0"/>
              <a:t>It has to be of sufficient intensity or strength (called the </a:t>
            </a:r>
            <a:r>
              <a:rPr lang="en-CA" b="1" u="sng" dirty="0" smtClean="0"/>
              <a:t>_________stimulus</a:t>
            </a:r>
            <a:r>
              <a:rPr lang="en-CA" dirty="0" smtClean="0"/>
              <a:t>)to </a:t>
            </a:r>
            <a:r>
              <a:rPr lang="en-CA" dirty="0"/>
              <a:t>be sent along the neuron</a:t>
            </a:r>
            <a:r>
              <a:rPr lang="en-CA" b="1" dirty="0"/>
              <a:t>. </a:t>
            </a:r>
            <a:endParaRPr lang="en-US" dirty="0"/>
          </a:p>
          <a:p>
            <a:pPr>
              <a:buNone/>
            </a:pPr>
            <a:r>
              <a:rPr lang="en-CA" dirty="0"/>
              <a:t> </a:t>
            </a:r>
            <a:endParaRPr lang="en-US" dirty="0"/>
          </a:p>
          <a:p>
            <a:r>
              <a:rPr lang="en-CA" dirty="0"/>
              <a:t>If so, the axon will trigger an impulse down the length of the axon.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14579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electrochemical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2590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dendrites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1148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threshold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CA" dirty="0"/>
              <a:t>The strength of the response is uniform (the same) along the entire length of the axon and it is independent of the stimulus strength (</a:t>
            </a:r>
            <a:r>
              <a:rPr lang="en-CA" dirty="0" err="1"/>
              <a:t>ie</a:t>
            </a:r>
            <a:r>
              <a:rPr lang="en-CA" dirty="0"/>
              <a:t>. like the </a:t>
            </a:r>
            <a:r>
              <a:rPr lang="en-CA" dirty="0" smtClean="0"/>
              <a:t>_______ </a:t>
            </a:r>
            <a:r>
              <a:rPr lang="en-CA" dirty="0"/>
              <a:t>on a gun, once it is pulled , the bullet is on its way; pulling harder on the trigger has no effect on the speed of the bullet</a:t>
            </a:r>
            <a:r>
              <a:rPr lang="en-CA" dirty="0" smtClean="0"/>
              <a:t>.)</a:t>
            </a:r>
            <a:r>
              <a:rPr lang="en-CA" dirty="0"/>
              <a:t> </a:t>
            </a:r>
            <a:endParaRPr lang="en-US" dirty="0"/>
          </a:p>
          <a:p>
            <a:r>
              <a:rPr lang="en-CA" dirty="0"/>
              <a:t>Either the impulse is sent or it is not -&gt; the </a:t>
            </a:r>
            <a:r>
              <a:rPr lang="en-CA" b="1" u="sng" dirty="0" smtClean="0"/>
              <a:t>________________. </a:t>
            </a:r>
            <a:endParaRPr lang="en-US" dirty="0"/>
          </a:p>
          <a:p>
            <a:pPr>
              <a:buNone/>
            </a:pPr>
            <a:r>
              <a:rPr lang="en-CA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0574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trigger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39624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All-or-none principle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0722" name="Picture 2" descr="http://gunbanger.com/blog/wp-content/uploads/2013/06/ammo-firing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4038600"/>
            <a:ext cx="3657600" cy="27477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>
            <a:normAutofit/>
          </a:bodyPr>
          <a:lstStyle/>
          <a:p>
            <a:r>
              <a:rPr lang="en-CA" dirty="0"/>
              <a:t>If sent, the impulse continues to the</a:t>
            </a:r>
            <a:r>
              <a:rPr lang="en-CA" b="1" u="sng" dirty="0"/>
              <a:t> axon </a:t>
            </a:r>
            <a:r>
              <a:rPr lang="en-CA" b="1" u="sng" dirty="0" smtClean="0"/>
              <a:t>_________</a:t>
            </a:r>
            <a:r>
              <a:rPr lang="en-CA" dirty="0" smtClean="0"/>
              <a:t>, and </a:t>
            </a:r>
            <a:r>
              <a:rPr lang="en-CA" dirty="0"/>
              <a:t>out to the </a:t>
            </a:r>
            <a:r>
              <a:rPr lang="en-CA" b="1" u="sng" dirty="0"/>
              <a:t>synaptic </a:t>
            </a:r>
            <a:r>
              <a:rPr lang="en-CA" b="1" u="sng" dirty="0" smtClean="0"/>
              <a:t>____ </a:t>
            </a:r>
            <a:r>
              <a:rPr lang="en-CA" dirty="0"/>
              <a:t>(or bulbs). </a:t>
            </a:r>
            <a:endParaRPr lang="en-US" dirty="0"/>
          </a:p>
          <a:p>
            <a:r>
              <a:rPr lang="en-CA" dirty="0"/>
              <a:t>The space between the synaptic knobs of one neuron and the next structure (other neuron, muscle fiber or gland) is called a </a:t>
            </a:r>
            <a:r>
              <a:rPr lang="en-CA" b="1" u="sng" dirty="0" smtClean="0"/>
              <a:t>______</a:t>
            </a:r>
            <a:r>
              <a:rPr lang="en-CA" dirty="0" smtClean="0"/>
              <a:t>. </a:t>
            </a:r>
            <a:r>
              <a:rPr lang="en-CA" dirty="0"/>
              <a:t>(P.405) 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7721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terminals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05600" y="7620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knobs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2200" y="28956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synapse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9698" name="Picture 2" descr="http://origins.swau.edu/papers/complexity/trilo/eng/chemicalsynaps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3429000"/>
            <a:ext cx="4714875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980464">
            <a:off x="5285915" y="3309119"/>
            <a:ext cx="2819400" cy="3551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/>
          <a:lstStyle/>
          <a:p>
            <a:r>
              <a:rPr lang="en-CA" dirty="0"/>
              <a:t>At the synapse, </a:t>
            </a:r>
            <a:r>
              <a:rPr lang="en-CA" b="1" u="sng" dirty="0"/>
              <a:t>vesicles </a:t>
            </a:r>
            <a:r>
              <a:rPr lang="en-CA" dirty="0"/>
              <a:t>secrete a </a:t>
            </a:r>
            <a:r>
              <a:rPr lang="en-CA" b="1" u="sng" dirty="0" smtClean="0"/>
              <a:t>_____________</a:t>
            </a:r>
            <a:r>
              <a:rPr lang="en-CA" dirty="0" smtClean="0"/>
              <a:t>across </a:t>
            </a:r>
            <a:r>
              <a:rPr lang="en-CA" dirty="0"/>
              <a:t>the synapse, causing the cell membrane of the neighbouring structure to become permeable to the impulse, and so the</a:t>
            </a:r>
            <a:r>
              <a:rPr lang="en-CA" b="1" dirty="0"/>
              <a:t> </a:t>
            </a:r>
            <a:r>
              <a:rPr lang="en-CA" dirty="0"/>
              <a:t>impulse continues... (to contract a muscle, cause a gland to secrete a </a:t>
            </a:r>
            <a:r>
              <a:rPr lang="en-CA" dirty="0" smtClean="0"/>
              <a:t>_______, </a:t>
            </a:r>
            <a:r>
              <a:rPr lang="en-CA" dirty="0"/>
              <a:t>or pass the message on to another </a:t>
            </a:r>
            <a:r>
              <a:rPr lang="en-CA" dirty="0" smtClean="0"/>
              <a:t>______).</a:t>
            </a:r>
            <a:r>
              <a:rPr lang="en-CA" b="1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9144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neurotransmitter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3352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hormone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8100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neuron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Impulse Transmission: </a:t>
            </a:r>
            <a:r>
              <a:rPr lang="en-CA" dirty="0" smtClean="0"/>
              <a:t>(p. 402 - 404)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r>
              <a:rPr lang="en-CA" dirty="0" smtClean="0"/>
              <a:t>The </a:t>
            </a:r>
            <a:r>
              <a:rPr lang="en-CA" dirty="0"/>
              <a:t>wave of depolarization, sent by the axon, is primarily the movement of two positive ions, </a:t>
            </a:r>
            <a:r>
              <a:rPr lang="en-CA" b="1" dirty="0" smtClean="0"/>
              <a:t>____  and ____</a:t>
            </a:r>
            <a:r>
              <a:rPr lang="en-CA" dirty="0" smtClean="0"/>
              <a:t>from </a:t>
            </a:r>
            <a:r>
              <a:rPr lang="en-CA" dirty="0"/>
              <a:t>one side of the axon’s cell membrane to the other.</a:t>
            </a:r>
            <a:r>
              <a:rPr lang="en-CA" b="1" dirty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21336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Na+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21336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K+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7650" name="Picture 2" descr="http://www.chm.bris.ac.uk/motm/atropine/pharma1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124200"/>
            <a:ext cx="6352673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Phases include...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b="1" dirty="0"/>
              <a:t>A. Resting state (polarized)</a:t>
            </a:r>
            <a:endParaRPr lang="en-US" dirty="0"/>
          </a:p>
          <a:p>
            <a:r>
              <a:rPr lang="en-CA" b="1" dirty="0"/>
              <a:t> </a:t>
            </a:r>
            <a:r>
              <a:rPr lang="en-CA" dirty="0" smtClean="0"/>
              <a:t>there is an uneven distribution of + charged ions (</a:t>
            </a:r>
            <a:r>
              <a:rPr lang="en-CA" dirty="0" err="1" smtClean="0"/>
              <a:t>cations</a:t>
            </a:r>
            <a:r>
              <a:rPr lang="en-CA" dirty="0" smtClean="0"/>
              <a:t>) outside the membrane and charged ions (anions) inside the membrane; called the _______</a:t>
            </a:r>
            <a:r>
              <a:rPr lang="en-CA" b="1" u="sng" dirty="0" smtClean="0"/>
              <a:t>potential</a:t>
            </a:r>
            <a:r>
              <a:rPr lang="en-CA" dirty="0" smtClean="0"/>
              <a:t>. The difference in charge usually about ____mV. </a:t>
            </a:r>
            <a:endParaRPr lang="en-US" dirty="0" smtClean="0"/>
          </a:p>
          <a:p>
            <a:pPr>
              <a:buNone/>
            </a:pPr>
            <a:r>
              <a:rPr lang="en-CA" dirty="0" smtClean="0"/>
              <a:t> 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36576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resting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42011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-70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6626" name="Picture 2" descr="Neuron membra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876800"/>
            <a:ext cx="8164551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Resting state cont’d…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800600"/>
          </a:xfrm>
        </p:spPr>
        <p:txBody>
          <a:bodyPr>
            <a:normAutofit/>
          </a:bodyPr>
          <a:lstStyle/>
          <a:p>
            <a:r>
              <a:rPr lang="en-CA" sz="2800" dirty="0" smtClean="0"/>
              <a:t>Outside axon: 	-&gt; high Na+    Inside axon:-&gt; low Na+</a:t>
            </a:r>
            <a:endParaRPr lang="en-US" sz="2800" dirty="0" smtClean="0"/>
          </a:p>
          <a:p>
            <a:pPr>
              <a:buNone/>
            </a:pPr>
            <a:r>
              <a:rPr lang="en-CA" sz="2800" dirty="0" smtClean="0"/>
              <a:t>				-&gt; low K +			-&gt; high K+</a:t>
            </a:r>
            <a:endParaRPr lang="en-US" sz="2800" dirty="0" smtClean="0"/>
          </a:p>
          <a:p>
            <a:pPr>
              <a:buNone/>
            </a:pPr>
            <a:r>
              <a:rPr lang="en-CA" sz="2800" dirty="0" smtClean="0"/>
              <a:t>			   	-&gt; some </a:t>
            </a:r>
            <a:r>
              <a:rPr lang="en-CA" sz="2800" dirty="0" err="1" smtClean="0"/>
              <a:t>Cl</a:t>
            </a:r>
            <a:r>
              <a:rPr lang="en-CA" sz="2800" dirty="0" smtClean="0"/>
              <a:t>-	 		-&gt; largely 								negative (proteins, amino acids, phosphates, sulphates)		   </a:t>
            </a:r>
            <a:endParaRPr lang="en-US" sz="2800" dirty="0" smtClean="0"/>
          </a:p>
          <a:p>
            <a:r>
              <a:rPr lang="en-CA" sz="2800" dirty="0" smtClean="0"/>
              <a:t>The membrane has special channels (_____) for movement of the sodium, potassium and chloride ions to go in and out but not the others-&gt; ‘trapped’ within the axon.   </a:t>
            </a:r>
            <a:endParaRPr lang="en-US" sz="2800" dirty="0" smtClean="0"/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39725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gates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840</Words>
  <Application>Microsoft Office PowerPoint</Application>
  <PresentationFormat>On-screen Show (4:3)</PresentationFormat>
  <Paragraphs>138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Nerve ImpulseTransmission</vt:lpstr>
      <vt:lpstr>The Neuron (p.395) </vt:lpstr>
      <vt:lpstr>The Path:    (p. 402 - 403) </vt:lpstr>
      <vt:lpstr>Slide 4</vt:lpstr>
      <vt:lpstr>Slide 5</vt:lpstr>
      <vt:lpstr>Slide 6</vt:lpstr>
      <vt:lpstr>Impulse Transmission: (p. 402 - 404)  </vt:lpstr>
      <vt:lpstr>Phases include...</vt:lpstr>
      <vt:lpstr>Resting state cont’d…</vt:lpstr>
      <vt:lpstr>Slide 10</vt:lpstr>
      <vt:lpstr>B. Depolarization: </vt:lpstr>
      <vt:lpstr>Depolarization cont’d…</vt:lpstr>
      <vt:lpstr>C. Repolarization: </vt:lpstr>
      <vt:lpstr>Slide 14</vt:lpstr>
      <vt:lpstr>The Synapse:         (see Figure 12.16, page 405)</vt:lpstr>
      <vt:lpstr>Synapse cont’d…</vt:lpstr>
      <vt:lpstr>Slide 17</vt:lpstr>
      <vt:lpstr>Slide 18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lcourtney</dc:creator>
  <cp:lastModifiedBy>Lisa Courtney</cp:lastModifiedBy>
  <cp:revision>12</cp:revision>
  <dcterms:created xsi:type="dcterms:W3CDTF">2013-09-13T15:58:03Z</dcterms:created>
  <dcterms:modified xsi:type="dcterms:W3CDTF">2013-09-16T22:26:42Z</dcterms:modified>
</cp:coreProperties>
</file>