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3AEB-881B-4C2F-AE5B-C18726722E54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B2174-4FB9-48B9-81F0-522C006F6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2174-4FB9-48B9-81F0-522C006F664A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2174-4FB9-48B9-81F0-522C006F664A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2174-4FB9-48B9-81F0-522C006F664A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2174-4FB9-48B9-81F0-522C006F664A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2174-4FB9-48B9-81F0-522C006F664A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2174-4FB9-48B9-81F0-522C006F664A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6FC99-C899-4535-9BFC-ED0B2CBA7E5C}" type="datetimeFigureOut">
              <a:rPr lang="en-CA" smtClean="0"/>
              <a:pPr/>
              <a:t>25/09/2013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B31D2A-6D9F-4FEE-A097-7DBC83D08B4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gySDmRRzx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Wv9jrk-gX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a/url?sa=i&amp;rct=j&amp;q=&amp;esrc=s&amp;frm=1&amp;source=images&amp;cd=&amp;cad=rja&amp;docid=ie52mMagaidS8M&amp;tbnid=u550iYBgh6bJ0M:&amp;ved=0CAUQjRw&amp;url=http://www.stuff.co.nz/entertainment/545161/Golden-Girls-star-Estelle-Getty-dies-at-84&amp;ei=MFNDUvS4C6HZ2AW6loGQDw&amp;bvm=bv.53077864,d.b2I&amp;psig=AFQjCNFAff84aYezk7J4zdgzVgKtTN4Sqw&amp;ust=138023030362448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8JCzz0tCd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VswuWrxif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N-g4RXQWSaIzGM&amp;tbnid=J46nz7lzlX2tTM:&amp;ved=0CAUQjRw&amp;url=http://house.wikia.com/wiki/Remy_Hadley&amp;ei=DFtDUq6_E8rSqgGPg4H4AQ&amp;bvm=bv.53217764,d.b2I&amp;psig=AFQjCNEs6v-SxINL_M56hn-CuoNFuewg1g&amp;ust=138023232310952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BLrY_nXU_U&amp;feature=relat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Disorders of the Nervous System (NS)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9154" name="Picture 2" descr="http://www.yuhaschiro.com/images/nervous-syst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2857500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Multiple Sclerosis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Affects nerve cells of brain and spinal cord</a:t>
            </a:r>
          </a:p>
          <a:p>
            <a:r>
              <a:rPr lang="en-CA" dirty="0" smtClean="0"/>
              <a:t>It is believed to be an autoimmune disorder, whereby the Myelin sheath is attacked by the immune system (Inflammation/damage)</a:t>
            </a:r>
          </a:p>
          <a:p>
            <a:pPr lvl="1"/>
            <a:r>
              <a:rPr lang="en-CA" dirty="0" smtClean="0"/>
              <a:t>Disrupts nerve impulses</a:t>
            </a:r>
          </a:p>
          <a:p>
            <a:r>
              <a:rPr lang="en-CA" dirty="0" smtClean="0"/>
              <a:t>Symptoms include;</a:t>
            </a:r>
          </a:p>
          <a:p>
            <a:pPr lvl="1"/>
            <a:r>
              <a:rPr lang="en-CA" dirty="0" smtClean="0"/>
              <a:t>Slurred speech </a:t>
            </a:r>
          </a:p>
          <a:p>
            <a:pPr lvl="1"/>
            <a:r>
              <a:rPr lang="en-CA" dirty="0" smtClean="0"/>
              <a:t>Double vision or blurred vision</a:t>
            </a:r>
          </a:p>
          <a:p>
            <a:pPr lvl="1"/>
            <a:r>
              <a:rPr lang="en-CA" dirty="0" smtClean="0"/>
              <a:t>Loss of coordination; muscle weakness</a:t>
            </a:r>
          </a:p>
          <a:p>
            <a:pPr lvl="1"/>
            <a:r>
              <a:rPr lang="en-CA" dirty="0" smtClean="0"/>
              <a:t>Tingling, numbness </a:t>
            </a:r>
          </a:p>
          <a:p>
            <a:r>
              <a:rPr lang="en-CA" dirty="0" smtClean="0"/>
              <a:t>Attacks may occur in episodes with alternating symptoms (worse-improve-worse)</a:t>
            </a:r>
          </a:p>
          <a:p>
            <a:r>
              <a:rPr lang="en-CA" dirty="0" smtClean="0"/>
              <a:t>No Cure but some meds. Suppress the immune response or treat seizures</a:t>
            </a:r>
          </a:p>
          <a:p>
            <a:pPr>
              <a:buNone/>
            </a:pPr>
            <a:endParaRPr lang="en-CA" dirty="0" smtClean="0"/>
          </a:p>
        </p:txBody>
      </p:sp>
      <p:pic>
        <p:nvPicPr>
          <p:cNvPr id="4" name="Picture 4" descr="https://encrypted-tbn2.gstatic.com/images?q=tbn:ANd9GcTX62H0ENC04pZALrfFAwxwvjiQQotuy2peB9KRpXG7c99oRVW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636912"/>
            <a:ext cx="1620180" cy="21602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6444044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u="sng" dirty="0" smtClean="0">
                <a:hlinkClick r:id="rId4"/>
              </a:rPr>
              <a:t>http://www.youtube.com/watch?v=qgySDmRRzxY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Alzheimer’s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Form of Dementia – impairs intellectual functions</a:t>
            </a:r>
          </a:p>
          <a:p>
            <a:r>
              <a:rPr lang="en-CA" dirty="0" smtClean="0"/>
              <a:t>Deterioration of brain – causes memory loss, confusion and impaired judgement</a:t>
            </a:r>
          </a:p>
          <a:p>
            <a:r>
              <a:rPr lang="en-CA" dirty="0" smtClean="0"/>
              <a:t>Deposits of </a:t>
            </a:r>
            <a:r>
              <a:rPr lang="en-CA" dirty="0" err="1" smtClean="0"/>
              <a:t>amyloid</a:t>
            </a:r>
            <a:r>
              <a:rPr lang="en-CA" dirty="0" smtClean="0"/>
              <a:t> (protein) within the brain – distorts communication between brain cells (hippocampus)</a:t>
            </a:r>
          </a:p>
          <a:p>
            <a:r>
              <a:rPr lang="en-CA" dirty="0" smtClean="0"/>
              <a:t>Distortion results in decrease in acetylcholine</a:t>
            </a:r>
          </a:p>
          <a:p>
            <a:r>
              <a:rPr lang="en-CA" dirty="0" smtClean="0"/>
              <a:t>Symptoms:  problems retaining info, forgetting ‘new’ memories.  Eventually forget ‘old’ memories, significant others or ‘simple’ tasks.  Personality changes may occur (irritable, anxious, delusional, aggressive)</a:t>
            </a:r>
          </a:p>
          <a:p>
            <a:r>
              <a:rPr lang="en-CA" dirty="0" smtClean="0"/>
              <a:t>Cholinesterase inhibitors boosts acetylcholine levels</a:t>
            </a:r>
          </a:p>
          <a:p>
            <a:r>
              <a:rPr lang="en-CA" dirty="0" smtClean="0"/>
              <a:t>Mental function deteriorated 3-20 years before death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904634" y="6455077"/>
            <a:ext cx="4683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hlinkClick r:id="rId3"/>
              </a:rPr>
              <a:t>http://www.youtube.com/watch?v=9Wv9jrk-gXc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0244" name="Picture 4" descr="http://static2.stuff.co.nz/1233108507/170/54517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6654" y="0"/>
            <a:ext cx="1477346" cy="1772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Parkinson’s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Movement disorder caused by death of neurons that produce dopamine </a:t>
            </a:r>
          </a:p>
          <a:p>
            <a:r>
              <a:rPr lang="en-CA" dirty="0" smtClean="0"/>
              <a:t>Dopamine carries messages between areas of the brain controlling body movement</a:t>
            </a:r>
          </a:p>
          <a:p>
            <a:r>
              <a:rPr lang="en-CA" dirty="0" smtClean="0"/>
              <a:t>Begin as slight tremors or stiffness on one side of the body </a:t>
            </a:r>
          </a:p>
          <a:p>
            <a:r>
              <a:rPr lang="en-CA" dirty="0" smtClean="0"/>
              <a:t>Progresses to both sides, limbs become rigid, movements slow, and gait is abnormal</a:t>
            </a:r>
          </a:p>
          <a:p>
            <a:r>
              <a:rPr lang="en-CA" dirty="0" smtClean="0"/>
              <a:t>First symptoms appear after 70-80% of dopamine-producing cells have died</a:t>
            </a:r>
          </a:p>
          <a:p>
            <a:r>
              <a:rPr lang="en-CA" dirty="0" smtClean="0"/>
              <a:t>No cure; treatments include boosting dopamine levels or mimicking the effects of dopamine (long term use can cause mental impairments),</a:t>
            </a:r>
            <a:r>
              <a:rPr lang="en-GB" dirty="0" smtClean="0"/>
              <a:t> - surgical treatments involve creating lesions or implanting electrodes in affected areas.</a:t>
            </a:r>
            <a:endParaRPr lang="en-CA" dirty="0" smtClean="0"/>
          </a:p>
          <a:p>
            <a:endParaRPr lang="en-CA" dirty="0" smtClean="0"/>
          </a:p>
        </p:txBody>
      </p:sp>
      <p:pic>
        <p:nvPicPr>
          <p:cNvPr id="8194" name="Picture 2" descr="https://encrypted-tbn2.gstatic.com/images?q=tbn:ANd9GcQE4Wam50emUrtaXd-Q64sf3wM35K4K_GOdfqlvpoh8Q12K4H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2555776" cy="17007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6488668"/>
            <a:ext cx="47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 smtClean="0">
                <a:hlinkClick r:id="rId4"/>
              </a:rPr>
              <a:t>http://www.youtube.com/watch?v=v8JCzz0tCds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Meningitis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Viral/Bacterial infection of </a:t>
            </a:r>
            <a:r>
              <a:rPr lang="en-CA" dirty="0" err="1" smtClean="0"/>
              <a:t>meninges</a:t>
            </a:r>
            <a:r>
              <a:rPr lang="en-CA" dirty="0" smtClean="0"/>
              <a:t> (three </a:t>
            </a:r>
          </a:p>
          <a:p>
            <a:pPr>
              <a:buNone/>
            </a:pPr>
            <a:r>
              <a:rPr lang="en-CA" dirty="0" smtClean="0"/>
              <a:t>membranes that cover and protect the spinal cord)</a:t>
            </a:r>
          </a:p>
          <a:p>
            <a:r>
              <a:rPr lang="en-CA" dirty="0" smtClean="0"/>
              <a:t>Viral more common (especially in children) clears in 7-10 days</a:t>
            </a:r>
          </a:p>
          <a:p>
            <a:r>
              <a:rPr lang="en-CA" dirty="0" smtClean="0"/>
              <a:t>Bacterial can be fatal if not treated immediately &amp; can leave more serious , long term effects (i.e., hearing loss)</a:t>
            </a:r>
          </a:p>
          <a:p>
            <a:r>
              <a:rPr lang="en-CA" dirty="0" smtClean="0"/>
              <a:t>Symptoms: Headache, fever, stiff neck, light sensitivity, vomiting, drowsiness</a:t>
            </a:r>
          </a:p>
          <a:p>
            <a:r>
              <a:rPr lang="en-CA" dirty="0" smtClean="0"/>
              <a:t>Diagnosed with spinal tap/lumbar puncture (tests spinal fluid for bacterial presence or immune response)</a:t>
            </a:r>
          </a:p>
          <a:p>
            <a:r>
              <a:rPr lang="en-CA" dirty="0" smtClean="0"/>
              <a:t>Prevention by hand washing or vaccination (none for viral)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6309320"/>
            <a:ext cx="516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CA" dirty="0" smtClean="0">
                <a:hlinkClick r:id="rId3"/>
              </a:rPr>
              <a:t>http://www.youtube.com/watch?v=eVswuWrxif8</a:t>
            </a:r>
            <a:endParaRPr lang="en-CA" dirty="0" smtClean="0"/>
          </a:p>
        </p:txBody>
      </p:sp>
      <p:pic>
        <p:nvPicPr>
          <p:cNvPr id="6146" name="Picture 2" descr="https://encrypted-tbn1.gstatic.com/images?q=tbn:ANd9GcRBjw557E0gtZv9FXYCljmUDOHXeSQiAKKtcgeUdla9mJRuKzXn1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1651" y="0"/>
            <a:ext cx="1402349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Huntington’s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Fatal </a:t>
            </a:r>
            <a:r>
              <a:rPr lang="en-CA" dirty="0" err="1" smtClean="0"/>
              <a:t>autosomal</a:t>
            </a:r>
            <a:r>
              <a:rPr lang="en-CA" dirty="0" smtClean="0"/>
              <a:t> dominant disorder</a:t>
            </a:r>
          </a:p>
          <a:p>
            <a:pPr>
              <a:buNone/>
            </a:pPr>
            <a:r>
              <a:rPr lang="en-CA" dirty="0" smtClean="0"/>
              <a:t>where nerve cells degenerate </a:t>
            </a:r>
          </a:p>
          <a:p>
            <a:r>
              <a:rPr lang="en-CA" dirty="0" smtClean="0"/>
              <a:t>Decline in mental and emotional capabilities, and control over major muscle movements</a:t>
            </a:r>
          </a:p>
          <a:p>
            <a:r>
              <a:rPr lang="en-CA" dirty="0" smtClean="0"/>
              <a:t>50% chance of inheriting disease if a parent has it</a:t>
            </a:r>
          </a:p>
          <a:p>
            <a:r>
              <a:rPr lang="en-CA" dirty="0" smtClean="0"/>
              <a:t>No cure/no way to slow progression</a:t>
            </a:r>
          </a:p>
          <a:p>
            <a:r>
              <a:rPr lang="en-CA" dirty="0" smtClean="0"/>
              <a:t>Symptoms:  Memory loss, Dementia, Twitching, Clumsiness, Chorea (Greek for dance – jerk), Personality changes</a:t>
            </a:r>
          </a:p>
          <a:p>
            <a:r>
              <a:rPr lang="en-CA" dirty="0" smtClean="0"/>
              <a:t>Symptoms appear in mid-life and progress over ~15 years till death.</a:t>
            </a:r>
          </a:p>
        </p:txBody>
      </p:sp>
      <p:sp>
        <p:nvSpPr>
          <p:cNvPr id="4098" name="AutoShape 2" descr="data:image/jpeg;base64,/9j/4AAQSkZJRgABAQAAAQABAAD/2wCEAAkGBxQTEhUUEhQUFBQVFRgQFhQVFBQPFBQUFBQWFxQWFBQYHCggGBolHBQUITEhJSkrLi4uFx8zODMsNygtLisBCgoKDg0OGhAQGiwcHBwsLCwsLCwsLCwsLCwsLCwsLCwsLCwsLCwsLCwsLCwsLCwsLCwsLCwsLCwsLCwsLCwsLP/AABEIALcBEwMBIgACEQEDEQH/xAAcAAACAgMBAQAAAAAAAAAAAAAEBQMGAAECBwj/xABCEAABAgMEBwUFBgMIAwAAAAABAAIDBBEFEiExBiJBUWFxgRMykaGxI0JSwdEUM2JykuEHU/AVJEOCorLC8WNz0v/EABgBAAMBAQAAAAAAAAAAAAAAAAABAgME/8QAIBEBAQACAgMBAQEBAAAAAAAAAAECESExAxJBUTITYf/aAAwDAQACEQMRAD8A8vaFI0Jk2xHfj8Gj5qRtiu/F/pCyPRc0KVoTKHYh/F+oD5Iaek7nxDZneQaNoUrWqNkvxPipBLc/FIJGhSNUQlR/RTKz7MvAUu4naKpUwzV3VN4lhlhBBFa7GgIG0ZfBuGOtU79ZAQB43rq+N6hbLldskC5ASXxvWdu3eFI/RyorilsawwNpRqDY77Sz4h4hYJxnxBKnWIdhXBsh42lP1Gzx0wwCt9vihn2qwbylLpJ43qJsueKPUtnMO1g40axxJ4hEfaImyEf1JTZsUQYgfdvUBFCaZp4NIzsgt/UfolYe0QjxafdY7qrXbx/5bRzePqjJXSFwe1xgNwINCTjjlklFpyxfFiOpS89zqDIVNaDgiQbGwYsYuF4QgK40fU9AmVFXZGQuxGmmRViRTjaAaEWYzd49UMGrPI9NgLdFgXSkNUWFdLCEwiIXDwpSFw4JgK9qge1FuCgeEEFLFpTELaewsv2QrRlHJeLbiDNrSuxpE4Zw/ArbSNjmy5GxI7blXOODScQmI0mbtY4IeJpVAJoajoUtDZYIRAxFFI1qkn7QhxBqIeE5RYaYNTyxG93mkjSntjmgB3FTTWSagVSKdlQbuGQPmapu+0Qcwg4sZpDeSuQgEGzwmklZzdyyXpkmkpTenobTtkm3cknnbObXJWEuwQUwyqJC2SNkG7lxNSYAyTa4oZtmqqJUY8HNLXS6fRmZoJzUtmRTEJGWTL3nALidbimOjrfaBAhvEsl2BOKgmJI1J41VsezBVHSqfDBcyqK1rs2hKzSpzS2PMhpo2hPkuHy5OL3cduHgk8ONrB1S1odhs6oyQjuYx5cbwLhRtc8QScc6Bwz37KLO7rWSR2+IBtxzyw8UZJzHxYjeNnNBT8dl4UNcM9+AI8aoeRmw6owwBca0GDRU9EvU/aH5bhUYhYENKzDqEXagCtBwrUVRJChNja2VpZVBOSFw5dlcOTJE9QPU71C9MISFpdELEwStteIDsKkdaj7pNBnSiALMVJDYt2RhIx3RXBoGJUE7ZrmP1hmm9hwtdp4plb0Kt3mlaZLLS+qEU2EpWQqBSBqz2aG4ndnD2SVOanFnD2SmgO2M/esdHcLvI+RXTWrk405eq12BslOuxcQj5afxqQkjptsNpvZnIDMoIW/d90AcTij20JjaupnxnQhbM62hxVVs/SRkQBrg5pOWqaeVU5vB2IT9oXrYYQYzTtWRng4VCDhswXLYeIT2RhA0fZEFb2arlrWb2TyAaq4HCHgaYLz+2Y7quN41RdAvmm1KOsfUcHFKYczQVcpW2o0JGvf9rsoq9bsoyOQTWowPStPOiXQrYZgp4lpNDiNxSt2qSyhbUk2iFQYEYqtsnXNOeWzIYgCnkFb4kzCdgHCu0fJVu2rPLH6ndIryO0LPC/K6PLjvmF0YupeoQK96mrXYK5VwU8oaa27B3I1pXzPRO7Ehd1jxeZFpCe3EihwLuHez3gIGzLCixCWsxG0mu0UNadfFVMojLxWSWHljxL1GsBuHXd8Ro43j4t8+KOmm0e4cdi7sOz3thPc1t4sJyNx1Np2/1mow4B5xwxx4b1GXJObh3FaLUXDn5eoDosMY4guAVklZmzCKuiyw4GI35lOeMtqcQubqvrpuyf50p+th+aCmrSsumEaW6EJ/5luKaYJ3Lh0s7cprUtaWDj2cVhH4cfkl/wDbEL48+B+iPQbiUy7ty0ojbcD4/wDSfosS9Rwr1RVTSzbxACGa3FHWXg8LVnpY7Oli0tJCItg93mEwpqtS61MxzCWQcsZgsMNSQhgu7qx2oI5qbWcPZICIxMrPHs0WhAGoeZiCGy+7K7hxOQHijKKu6WzNGwmDbrHpl6laiFs1N1Jc41/rIIPtMcc9v0HBBRJjEKeVN41OQzPmUtL38W3RyWMQmmBOqDtFcyOnqrJN6OmVY2JDc4wy4Nc0+6TkeROHMpRog/FlAScXENBdSu+nJel2rEhOk3BzgA4BoJ1dYEEDWpQ1aspLtrlqRV4bcFgbipWhcHMLocpq4ezPJefWxDre6r0Nw9meSodqDvdUURU5gUaENDYCjJsaoQTVNaYiIbACOYRUc67uZQTHYopzqknipWZyECrCSMncNgrtUU4K1rzHJRwGVIBy3dNy1NvutAcKXdXfeG9TZy0mU1p3KzBhVIpXAAnHaCCmFiTJhB1DSgxVcL6mtcLwb0O1SPnLuJxwrTeTU4pzC28H/pJOVy0ftUQ+9iDiRic86qSXs0ue50NzCwVIBe0Pu5jVJrWioJjvfmTTcMG/um1lzNylQfL6rbHw4/XPn5rl8KdIGATUTn8gl0MCuSeaQSxdEMZoJa4C9QVuOAoa8NtUiYcVetMm2DE8iuidUHooiV2XaoCA2DgETKkOiQxxQdcKIizPvmc/kigHM9935j6rFzGOs7mfVYkRuibOGuOaCAKOs9jicFDRd/callp5jmEfBfqNCAtLMcwpyJLByUoCjg5KULE0bwmMgPZoB6YSP3aAjY2rgN9fRUfTB3tg34WgeNVe5dmuDz9F59pM6sw/mG+S2OE1zFHysK9QZDd9eKhgsvPDRtOPLamNkw6uI416HEKcrw0xnK56L2Qx7gTUtDTVmYdhTarLZMZjjEgvJcdZ7CTk+6Nm3BoVfsSM6FR7CM6GuOGeCb2WwPESYdCDXk0DjsLzRxYBgCQTUrGbtbZSaooBRbQp9igPeC6nEbu+7PJUO1MnK+v+7PJUK1Dg7qlRFWm+6EEAi5k6oQgU5NMEsMYhFHNDMRLVLQVK98IuflA9uQvbNnSqFgd4I6PGDWlxyAqqiKrLpCKxwvjVGIoagkHVHn4Lv7PUlztuNFBOT73mpNNwGAChhThrieq2k1GVuzIAIuWhV/rzQjMab0xlneS0kSNlGEYVxQM/YLYtXQaNftZk13L4T5JgO808ezcOlWnqCp4NWxiPiFDxvdx/Uih4jiq1CUEsLS5rgQQCCDgQVkRgDQd6vOkNjiPDvsHtQMPxU9089nHmqLFOq1Z2aNj26oO9T2Yfaw+vzQ8Q6oUlln2revoVNMC84nmtrS2gjJ7yipGOQcCg4illys2mlps+bLiATtRNo94cwk1jv12pvPnWHMJUqnhZKYKGFkpgsTcvTCR+7S96YSP3aQcXqEdf3Xm9rvvR4h2BzjXqf2V+tKaEJpcSBgQK7yKBeczLxTVxFaknC8d62nZzpuSwdXdj0qrbKWO52swZNFeKqUpiBTYaHjXJenaLTYY2pxBZTrTD0Wfkuq2wnBPazTKQYcSI4h0Q0ZCoC5wHedWuqBUdSE9srSHtILGFtL5vlxzoCWtAA4g48OKpWkU86bnHF3dh0htGwBoqada+CtVkSF1tXZ3Gsb5FxPWvioyutfqpzLvpYgcFF7wUoyHJCx4lF0uQbaU6Gw6DMqm2j3Smc3GLkstHuFK01bmDQBQQ3cFLM90KCEUsq0wmxHacFM2JwQ4KkBUbX6wZBiawwXNuRaMA+I+Qx9aLiXdrBQW7ExaNwPn/ANLTDms8+Cd6gc1u88lLEKhcVuyNLNi4t53PIkfMeCaRxSE5w2YHmCkVnVvCm0gda1b5gJiJoGDM8S14HAuAPqFUI/lnXgw/HDhv6gEH5Iq2W3DAjfC7s3flfl4OHml8uaPhQ/ggwweZaD80+teEHQWsP+ITDB3Ou3mH9TQr+EIYKOO449CvPNMJHsZlwHdf7Qcz3vOp6r0KBixpOdzHnWv/ACVW/iLDFIb9tQ3o5rv/AISz6EUtxRNm/eD8rj5FDOyCms86/wDld6LGqCgrFwsQDGK/FTwVxENVPAiU2LNoOsR3tWp9Pd4JJZMxWI0UTidOsFN6Ki4SkqoYSkWIIxbjjEuXfeu1VrlH0hEnmq8bHZev41rVFW1OdnKPO06g5uw+qq6utBTrdtQxopNdVuDR80DFfjTdqjpn4mvihSVkR1anearok0m0XIRLsRo2EiviD8vNXSRnOzJacuya/ldfj5OHSqosPMGuTlYoM4Hl23VMMg4VY5pYfVpWPlx5beLLjRo6TDJl4GbhUcS66BT9RKbm3G9r2bBqtNxxO0NNCRw2qqOtEubDLjrwnNhuO0tb3D4Yf5VxZkesZ357wHBxy81l687/ABr7S8fr1VpwS2cdijIL6sBG5BGESV0fHKDiIG0e4U5n5W60FJbROoUgrMycAhxVERclw1pJojJph000qWqJZZpzrlitPkjQkY7aKdL9o4lnAOBOQxJ6JXNRbznHe4not2s8tDW7XmhG5oIr45eKHJwWvjnDLyXdcvULipXFRLVmbWTB1S/4HBx/KcPVZZUDtYsw33ahvJojhzj0axxR+i8IFkYHIw6ep+YS2y41yXixPejOuN/L3nnzAVfhHNmx+0mW74j7x/CwZDwCtVsisJpHuxWlVTQSDeixIpyY24PzO/YFWcxL8AnfEwVTojFo735fW6kOldkRJhjRDALm3DiaYARAf9wVhlxnyHyS+ftJsJrnOaXAObDIGGJbe/rmjLo528/i6LzLc2eYUUnZj2uN8EAgjfmrbM6TQ3f4bvEYJTHtRpNbpXPtfqUt0dccQSR+UrFc7OmmCG2pANK578fmsS5GoojtimaoXqRin40+jbI++an853gq/ZH3rU+nDrBL4nLsXDKkqoYamWAae5LdK8ZPHY9pHO8B6Epi5A6TsrIuPwvYf9YHzVY/1CvTz4rK4FYFyV1ISVzTOy4msOOoeop9D0KVQ81K2KWOqDtr4KcpuKxuqdQ4jGzBDqFkRvZO4OLRdd0NPNRyMesRppRxaWkZ4tr9D5JWY5eSTSvew4ft6KV0QteHA+9X9efzS9OD9+Xp+jFpiJCA2gDDpiPGqbw+8FS9AyC6K05sLYjeTqgjlVvmrlDOI5qZLOBlZeW7dOqFWLSOoVZLdOqEuk5dj2uv47gneyijxDgihEDWA3S48BUp9aUgw+zDKVbUEIXReIGEh4qcW47wUD4XttKgxhvA30XUpagyDTxNMPFWSdlRdrhTHYqzCa5kCIbuABNacKhOchWp6Y7SO52wG6OTf3qeq7ecAoYLKLuKcAtZwlolcwwto+yJO/edndc0Ec6kHyomDGphSMQjvPc2EDzOPk0pFHj0a1uxraAcTiSnekcwGS8GGP5jnnmxob/zSnR6UEWMC/uM9o7dRuxO/hLXKu+ySLQfvIgv023n5eDaJ3IQ7sCG054EqoPmTNzTR7oOA3NCuTX6wG5XCNZXGqrdqxg8PoNVsXs+bmg3j6DorFKOoCd1T4VVZtGI0QmNHxOcTvccXHnVyny/xTx7LHQxuUTmNGwLtz1G9w20ptrkuGNmjEh7Xw895HSgatJZElYRJIjNGORZWnWqxa6/6hI+A1dQpZu9Hz9hxYQq5pLdj26zfFAMCe4fI6QlgIjSCmM4dcJXInXamU0dcJXoqMhqYIeGpQ5c5scorbbWRjcgfBwPyXbytWi7+5xq/wAt/onO4HmYWnLpq5cutDbM1JHCiGamjZBHwMle9zBHkpZjuDh9VBBNHBExxqkc/LFAWTQeP/eyPigHxDmn6q/NfQ4rzLQyLSbhcYb2+RPyXpLaVxyU5dnHVrODwKOCAlILQ7GI0dURbTGFoIAVanII2BTezW6BLQoz20iNqzDP+t6bymj0MGpuZ12fVeUzjLragkO4FdOnot3UivB26xRobev2lBgQ4ZrdOB3blRf4gTsJsmxkMAOiOa00zutF53o0dUgZOOLQHxHmgyJqkNrzDnOaCSbo8K4/RVjIWwoXMbILtgXMQrQnFU50SmrsVzTk9tDzBqPn4pIQnGjUsXPL8g3bxwNE52TNNCDMCEz/AAxrbg59CR4BvigvtPZw7jPexcdruHJdW5M3pmK7aXCp5NA+SFkpcxIgG8p3sLTonLdnDdGdmdVvLanNmR77lX7anw1rYMPJooab0zsr2UuXnvOFGjngrn4SxzDiZaNdz7J4HMggKqaV+zloF01dfcCd+rU+dFZ4H3MRu0MckGkMFphwmEXgC52JIxwBOCWf8052pZnH7Seh/ZSS02XRWjWDCRUF14UGeaPfZ0P4Kf5nBcfYYYrRuf4qnpXJc69OxKt/lRjxAw6YLFD9kb+L9YWJGvmjVuCHqRMYZwocQFPOWJKxIt+E66K3iz3XctypkOY2DHzTyy3U1sUrddrxx9rwaWjEYHANY0bMAE8szQn7XCvtcGPzBNadQqqw34g5r2nQ2DdghPCe3ZeTUuo8ltuxnykXsohBNA4FuIIP/SDCt/8AFQUmmHfCHk4qnVWGc1dJjTiuLUP90jD/AMbvRbcVuYhX4ERvxMc3qQaJTsPNAtRFlV0/ELrQ42qZ/dHNQqZ3cHigOAckW84A8UHu6/JERDqDmiAVYTrsxB/M5viCPmvTWQ6txJyXlUu6kWGd0VjvEiq9Tl47aKchEL3eyFd6UTzka+NgRsvJbPRApMBMseaXcaqGJBiAbETPxyyECM6oATRcMSqJOxrttMkje+prvTObNGHHEinil0JngqxDpuC4iP3LqI7YFCqDbH0INK0INDkaHIr0CEYTYXaQwGwrvaGvuClXDnsXnwGKc2tELZQMB78RrSODWlx87qrG6Kkj4hcS45uJceZNT6ppIxOyYXe84UHAbSlUNviUTGfU06JQDbIl+0iVd3RrOKfQo3bR2M90GtOASeVidnDO8p1onCoIkZ2xpoqgP5CMHPjt/wDYzxafqqlpHbJZFDAAQxjR1drehCY6HTd6PFB9517xFCqZacx2kWI/Y5xp+UYN8gEZ3cEGm3D8I8Vr+2fw+aUrSx0rdN/7X/D5rEpWkaG6sNjlh94lxwocKclZa3WrzkFHylsxmZOqNztYKMsNtMPJ6vQ7BhXog5r3GwGUhBfN1iabiE4GJBrxYaeRXrejn8WLPe0MfEdCdlR7XAfqpRaYzSMruhP4tN9vCO+GR4O/dUequH8SbYgTDoRgxGvuhwN3HOn0VNvjaufyf0I04oqW7pSqZngBRgvO8k0sZ1+FE7Q3HtFWtpUPG0A71PrTeWqSHuXDhQ03YLbCupm4pQqfNvh5LiOMa7/VSQigICckQ86nUIYokDVKIHULvMP4mf7lc4trEYADBUyH7vNp8HBOoj6lLJUGRJhx254qGmNSVAHrpsRIDppl6EK70uZLA9EwmIlIY5pV9ozQEdoNpQJfEe/d4IyM+8a9EO0K50SGBWuI2FdLqIdZtBsIWrqYdwBVwG8gI3SGN92we6HOPN5H0QcJ9zXOYyHHYhHvvG87Mp/CSNwoUTCCCLkcw0KIBkNpdRWWK7spF9MzRvik0hDrVMNJIl2WY3e6vgP3VwAdC41JoccPRILShXI0VvwxXt8HkBH6NxrszDP4gPNNdJdHnGYivDm0e8upiKVxxwUXoKmtJxO2E6E28S0itMCa4iu5KojRUKDZcWIm438XiPosVetAZsK9gAumS+NONFixSQp9llpALga8wpLTs1kNzTDeXNc0PF4UdX3hhuKxYg0xtgjAIeLab3bVpYjUBno+57yQ0XjhtA9U/iR4suQcA8GtO8KEEHhkVixK9hQJ4ARH0yvEjkcVCHLFiCSgVw61WoRWLFRoaolrtVYsShO4LsR18qFMg/atLEU2FxWQ34rSxIDJ9/sxzSosK2sQETolMFy160sVwNkrYctLEyQTUSppsHqtNWLEg3EFAiWOy5BYsQFjsVlQuNLYncbuBPiR9FixafCV6z4t2Kw7nD1XotsuqTTM3T5LaxZW8Lx7J7Tgl0K62hNa58OKp8RussWKcezqdsLisWLFXtV+sf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0" name="AutoShape 4" descr="data:image/jpeg;base64,/9j/4AAQSkZJRgABAQAAAQABAAD/2wCEAAkGBxQTEhUUEhQUFBQVFRgQFhQVFBQPFBQUFBQWFxQWFBQYHCggGBolHBQUITEhJSkrLi4uFx8zODMsNygtLisBCgoKDg0OGhAQGiwcHBwsLCwsLCwsLCwsLCwsLCwsLCwsLCwsLCwsLCwsLCwsLCwsLCwsLCwsLCwsLCwsLCwsLP/AABEIALcBEwMBIgACEQEDEQH/xAAcAAACAgMBAQAAAAAAAAAAAAAEBQMGAAECBwj/xABCEAABAgMEBwUFBgMIAwAAAAABAAIDBBEFEiExBiJBUWFxgRMykaGxI0JSwdEUM2JykuEHU/AVJEOCorLC8WNz0v/EABgBAAMBAQAAAAAAAAAAAAAAAAABAgME/8QAIBEBAQACAgMBAQEBAAAAAAAAAAECESExAxJBUTITYf/aAAwDAQACEQMRAD8A8vaFI0Jk2xHfj8Gj5qRtiu/F/pCyPRc0KVoTKHYh/F+oD5Iaek7nxDZneQaNoUrWqNkvxPipBLc/FIJGhSNUQlR/RTKz7MvAUu4naKpUwzV3VN4lhlhBBFa7GgIG0ZfBuGOtU79ZAQB43rq+N6hbLldskC5ASXxvWdu3eFI/RyorilsawwNpRqDY77Sz4h4hYJxnxBKnWIdhXBsh42lP1Gzx0wwCt9vihn2qwbylLpJ43qJsueKPUtnMO1g40axxJ4hEfaImyEf1JTZsUQYgfdvUBFCaZp4NIzsgt/UfolYe0QjxafdY7qrXbx/5bRzePqjJXSFwe1xgNwINCTjjlklFpyxfFiOpS89zqDIVNaDgiQbGwYsYuF4QgK40fU9AmVFXZGQuxGmmRViRTjaAaEWYzd49UMGrPI9NgLdFgXSkNUWFdLCEwiIXDwpSFw4JgK9qge1FuCgeEEFLFpTELaewsv2QrRlHJeLbiDNrSuxpE4Zw/ArbSNjmy5GxI7blXOODScQmI0mbtY4IeJpVAJoajoUtDZYIRAxFFI1qkn7QhxBqIeE5RYaYNTyxG93mkjSntjmgB3FTTWSagVSKdlQbuGQPmapu+0Qcwg4sZpDeSuQgEGzwmklZzdyyXpkmkpTenobTtkm3cknnbObXJWEuwQUwyqJC2SNkG7lxNSYAyTa4oZtmqqJUY8HNLXS6fRmZoJzUtmRTEJGWTL3nALidbimOjrfaBAhvEsl2BOKgmJI1J41VsezBVHSqfDBcyqK1rs2hKzSpzS2PMhpo2hPkuHy5OL3cduHgk8ONrB1S1odhs6oyQjuYx5cbwLhRtc8QScc6Bwz37KLO7rWSR2+IBtxzyw8UZJzHxYjeNnNBT8dl4UNcM9+AI8aoeRmw6owwBca0GDRU9EvU/aH5bhUYhYENKzDqEXagCtBwrUVRJChNja2VpZVBOSFw5dlcOTJE9QPU71C9MISFpdELEwStteIDsKkdaj7pNBnSiALMVJDYt2RhIx3RXBoGJUE7ZrmP1hmm9hwtdp4plb0Kt3mlaZLLS+qEU2EpWQqBSBqz2aG4ndnD2SVOanFnD2SmgO2M/esdHcLvI+RXTWrk405eq12BslOuxcQj5afxqQkjptsNpvZnIDMoIW/d90AcTij20JjaupnxnQhbM62hxVVs/SRkQBrg5pOWqaeVU5vB2IT9oXrYYQYzTtWRng4VCDhswXLYeIT2RhA0fZEFb2arlrWb2TyAaq4HCHgaYLz+2Y7quN41RdAvmm1KOsfUcHFKYczQVcpW2o0JGvf9rsoq9bsoyOQTWowPStPOiXQrYZgp4lpNDiNxSt2qSyhbUk2iFQYEYqtsnXNOeWzIYgCnkFb4kzCdgHCu0fJVu2rPLH6ndIryO0LPC/K6PLjvmF0YupeoQK96mrXYK5VwU8oaa27B3I1pXzPRO7Ehd1jxeZFpCe3EihwLuHez3gIGzLCixCWsxG0mu0UNadfFVMojLxWSWHljxL1GsBuHXd8Ro43j4t8+KOmm0e4cdi7sOz3thPc1t4sJyNx1Np2/1mow4B5xwxx4b1GXJObh3FaLUXDn5eoDosMY4guAVklZmzCKuiyw4GI35lOeMtqcQubqvrpuyf50p+th+aCmrSsumEaW6EJ/5luKaYJ3Lh0s7cprUtaWDj2cVhH4cfkl/wDbEL48+B+iPQbiUy7ty0ojbcD4/wDSfosS9Rwr1RVTSzbxACGa3FHWXg8LVnpY7Oli0tJCItg93mEwpqtS61MxzCWQcsZgsMNSQhgu7qx2oI5qbWcPZICIxMrPHs0WhAGoeZiCGy+7K7hxOQHijKKu6WzNGwmDbrHpl6laiFs1N1Jc41/rIIPtMcc9v0HBBRJjEKeVN41OQzPmUtL38W3RyWMQmmBOqDtFcyOnqrJN6OmVY2JDc4wy4Nc0+6TkeROHMpRog/FlAScXENBdSu+nJel2rEhOk3BzgA4BoJ1dYEEDWpQ1aspLtrlqRV4bcFgbipWhcHMLocpq4ezPJefWxDre6r0Nw9meSodqDvdUURU5gUaENDYCjJsaoQTVNaYiIbACOYRUc67uZQTHYopzqknipWZyECrCSMncNgrtUU4K1rzHJRwGVIBy3dNy1NvutAcKXdXfeG9TZy0mU1p3KzBhVIpXAAnHaCCmFiTJhB1DSgxVcL6mtcLwb0O1SPnLuJxwrTeTU4pzC28H/pJOVy0ftUQ+9iDiRic86qSXs0ue50NzCwVIBe0Pu5jVJrWioJjvfmTTcMG/um1lzNylQfL6rbHw4/XPn5rl8KdIGATUTn8gl0MCuSeaQSxdEMZoJa4C9QVuOAoa8NtUiYcVetMm2DE8iuidUHooiV2XaoCA2DgETKkOiQxxQdcKIizPvmc/kigHM9935j6rFzGOs7mfVYkRuibOGuOaCAKOs9jicFDRd/callp5jmEfBfqNCAtLMcwpyJLByUoCjg5KULE0bwmMgPZoB6YSP3aAjY2rgN9fRUfTB3tg34WgeNVe5dmuDz9F59pM6sw/mG+S2OE1zFHysK9QZDd9eKhgsvPDRtOPLamNkw6uI416HEKcrw0xnK56L2Qx7gTUtDTVmYdhTarLZMZjjEgvJcdZ7CTk+6Nm3BoVfsSM6FR7CM6GuOGeCb2WwPESYdCDXk0DjsLzRxYBgCQTUrGbtbZSaooBRbQp9igPeC6nEbu+7PJUO1MnK+v+7PJUK1Dg7qlRFWm+6EEAi5k6oQgU5NMEsMYhFHNDMRLVLQVK98IuflA9uQvbNnSqFgd4I6PGDWlxyAqqiKrLpCKxwvjVGIoagkHVHn4Lv7PUlztuNFBOT73mpNNwGAChhThrieq2k1GVuzIAIuWhV/rzQjMab0xlneS0kSNlGEYVxQM/YLYtXQaNftZk13L4T5JgO808ezcOlWnqCp4NWxiPiFDxvdx/Uih4jiq1CUEsLS5rgQQCCDgQVkRgDQd6vOkNjiPDvsHtQMPxU9089nHmqLFOq1Z2aNj26oO9T2Yfaw+vzQ8Q6oUlln2revoVNMC84nmtrS2gjJ7yipGOQcCg4illys2mlps+bLiATtRNo94cwk1jv12pvPnWHMJUqnhZKYKGFkpgsTcvTCR+7S96YSP3aQcXqEdf3Xm9rvvR4h2BzjXqf2V+tKaEJpcSBgQK7yKBeczLxTVxFaknC8d62nZzpuSwdXdj0qrbKWO52swZNFeKqUpiBTYaHjXJenaLTYY2pxBZTrTD0Wfkuq2wnBPazTKQYcSI4h0Q0ZCoC5wHedWuqBUdSE9srSHtILGFtL5vlxzoCWtAA4g48OKpWkU86bnHF3dh0htGwBoqada+CtVkSF1tXZ3Gsb5FxPWvioyutfqpzLvpYgcFF7wUoyHJCx4lF0uQbaU6Gw6DMqm2j3Smc3GLkstHuFK01bmDQBQQ3cFLM90KCEUsq0wmxHacFM2JwQ4KkBUbX6wZBiawwXNuRaMA+I+Qx9aLiXdrBQW7ExaNwPn/ANLTDms8+Cd6gc1u88lLEKhcVuyNLNi4t53PIkfMeCaRxSE5w2YHmCkVnVvCm0gda1b5gJiJoGDM8S14HAuAPqFUI/lnXgw/HDhv6gEH5Iq2W3DAjfC7s3flfl4OHml8uaPhQ/ggwweZaD80+teEHQWsP+ITDB3Ou3mH9TQr+EIYKOO449CvPNMJHsZlwHdf7Qcz3vOp6r0KBixpOdzHnWv/ACVW/iLDFIb9tQ3o5rv/AISz6EUtxRNm/eD8rj5FDOyCms86/wDld6LGqCgrFwsQDGK/FTwVxENVPAiU2LNoOsR3tWp9Pd4JJZMxWI0UTidOsFN6Ki4SkqoYSkWIIxbjjEuXfeu1VrlH0hEnmq8bHZev41rVFW1OdnKPO06g5uw+qq6utBTrdtQxopNdVuDR80DFfjTdqjpn4mvihSVkR1anearok0m0XIRLsRo2EiviD8vNXSRnOzJacuya/ldfj5OHSqosPMGuTlYoM4Hl23VMMg4VY5pYfVpWPlx5beLLjRo6TDJl4GbhUcS66BT9RKbm3G9r2bBqtNxxO0NNCRw2qqOtEubDLjrwnNhuO0tb3D4Yf5VxZkesZ357wHBxy81l687/ABr7S8fr1VpwS2cdijIL6sBG5BGESV0fHKDiIG0e4U5n5W60FJbROoUgrMycAhxVERclw1pJojJph000qWqJZZpzrlitPkjQkY7aKdL9o4lnAOBOQxJ6JXNRbznHe4not2s8tDW7XmhG5oIr45eKHJwWvjnDLyXdcvULipXFRLVmbWTB1S/4HBx/KcPVZZUDtYsw33ahvJojhzj0axxR+i8IFkYHIw6ep+YS2y41yXixPejOuN/L3nnzAVfhHNmx+0mW74j7x/CwZDwCtVsisJpHuxWlVTQSDeixIpyY24PzO/YFWcxL8AnfEwVTojFo735fW6kOldkRJhjRDALm3DiaYARAf9wVhlxnyHyS+ftJsJrnOaXAObDIGGJbe/rmjLo528/i6LzLc2eYUUnZj2uN8EAgjfmrbM6TQ3f4bvEYJTHtRpNbpXPtfqUt0dccQSR+UrFc7OmmCG2pANK578fmsS5GoojtimaoXqRin40+jbI++an853gq/ZH3rU+nDrBL4nLsXDKkqoYamWAae5LdK8ZPHY9pHO8B6Epi5A6TsrIuPwvYf9YHzVY/1CvTz4rK4FYFyV1ISVzTOy4msOOoeop9D0KVQ81K2KWOqDtr4KcpuKxuqdQ4jGzBDqFkRvZO4OLRdd0NPNRyMesRppRxaWkZ4tr9D5JWY5eSTSvew4ft6KV0QteHA+9X9efzS9OD9+Xp+jFpiJCA2gDDpiPGqbw+8FS9AyC6K05sLYjeTqgjlVvmrlDOI5qZLOBlZeW7dOqFWLSOoVZLdOqEuk5dj2uv47gneyijxDgihEDWA3S48BUp9aUgw+zDKVbUEIXReIGEh4qcW47wUD4XttKgxhvA30XUpagyDTxNMPFWSdlRdrhTHYqzCa5kCIbuABNacKhOchWp6Y7SO52wG6OTf3qeq7ecAoYLKLuKcAtZwlolcwwto+yJO/edndc0Ec6kHyomDGphSMQjvPc2EDzOPk0pFHj0a1uxraAcTiSnekcwGS8GGP5jnnmxob/zSnR6UEWMC/uM9o7dRuxO/hLXKu+ySLQfvIgv023n5eDaJ3IQ7sCG054EqoPmTNzTR7oOA3NCuTX6wG5XCNZXGqrdqxg8PoNVsXs+bmg3j6DorFKOoCd1T4VVZtGI0QmNHxOcTvccXHnVyny/xTx7LHQxuUTmNGwLtz1G9w20ptrkuGNmjEh7Xw895HSgatJZElYRJIjNGORZWnWqxa6/6hI+A1dQpZu9Hz9hxYQq5pLdj26zfFAMCe4fI6QlgIjSCmM4dcJXInXamU0dcJXoqMhqYIeGpQ5c5scorbbWRjcgfBwPyXbytWi7+5xq/wAt/onO4HmYWnLpq5cutDbM1JHCiGamjZBHwMle9zBHkpZjuDh9VBBNHBExxqkc/LFAWTQeP/eyPigHxDmn6q/NfQ4rzLQyLSbhcYb2+RPyXpLaVxyU5dnHVrODwKOCAlILQ7GI0dURbTGFoIAVanII2BTezW6BLQoz20iNqzDP+t6bymj0MGpuZ12fVeUzjLragkO4FdOnot3UivB26xRobev2lBgQ4ZrdOB3blRf4gTsJsmxkMAOiOa00zutF53o0dUgZOOLQHxHmgyJqkNrzDnOaCSbo8K4/RVjIWwoXMbILtgXMQrQnFU50SmrsVzTk9tDzBqPn4pIQnGjUsXPL8g3bxwNE52TNNCDMCEz/AAxrbg59CR4BvigvtPZw7jPexcdruHJdW5M3pmK7aXCp5NA+SFkpcxIgG8p3sLTonLdnDdGdmdVvLanNmR77lX7anw1rYMPJooab0zsr2UuXnvOFGjngrn4SxzDiZaNdz7J4HMggKqaV+zloF01dfcCd+rU+dFZ4H3MRu0MckGkMFphwmEXgC52JIxwBOCWf8052pZnH7Seh/ZSS02XRWjWDCRUF14UGeaPfZ0P4Kf5nBcfYYYrRuf4qnpXJc69OxKt/lRjxAw6YLFD9kb+L9YWJGvmjVuCHqRMYZwocQFPOWJKxIt+E66K3iz3XctypkOY2DHzTyy3U1sUrddrxx9rwaWjEYHANY0bMAE8szQn7XCvtcGPzBNadQqqw34g5r2nQ2DdghPCe3ZeTUuo8ltuxnykXsohBNA4FuIIP/SDCt/8AFQUmmHfCHk4qnVWGc1dJjTiuLUP90jD/AMbvRbcVuYhX4ERvxMc3qQaJTsPNAtRFlV0/ELrQ42qZ/dHNQqZ3cHigOAckW84A8UHu6/JERDqDmiAVYTrsxB/M5viCPmvTWQ6txJyXlUu6kWGd0VjvEiq9Tl47aKchEL3eyFd6UTzka+NgRsvJbPRApMBMseaXcaqGJBiAbETPxyyECM6oATRcMSqJOxrttMkje+prvTObNGHHEinil0JngqxDpuC4iP3LqI7YFCqDbH0INK0INDkaHIr0CEYTYXaQwGwrvaGvuClXDnsXnwGKc2tELZQMB78RrSODWlx87qrG6Kkj4hcS45uJceZNT6ppIxOyYXe84UHAbSlUNviUTGfU06JQDbIl+0iVd3RrOKfQo3bR2M90GtOASeVidnDO8p1onCoIkZ2xpoqgP5CMHPjt/wDYzxafqqlpHbJZFDAAQxjR1drehCY6HTd6PFB9517xFCqZacx2kWI/Y5xp+UYN8gEZ3cEGm3D8I8Vr+2fw+aUrSx0rdN/7X/D5rEpWkaG6sNjlh94lxwocKclZa3WrzkFHylsxmZOqNztYKMsNtMPJ6vQ7BhXog5r3GwGUhBfN1iabiE4GJBrxYaeRXrejn8WLPe0MfEdCdlR7XAfqpRaYzSMruhP4tN9vCO+GR4O/dUequH8SbYgTDoRgxGvuhwN3HOn0VNvjaufyf0I04oqW7pSqZngBRgvO8k0sZ1+FE7Q3HtFWtpUPG0A71PrTeWqSHuXDhQ03YLbCupm4pQqfNvh5LiOMa7/VSQigICckQ86nUIYokDVKIHULvMP4mf7lc4trEYADBUyH7vNp8HBOoj6lLJUGRJhx254qGmNSVAHrpsRIDppl6EK70uZLA9EwmIlIY5pV9ozQEdoNpQJfEe/d4IyM+8a9EO0K50SGBWuI2FdLqIdZtBsIWrqYdwBVwG8gI3SGN92we6HOPN5H0QcJ9zXOYyHHYhHvvG87Mp/CSNwoUTCCCLkcw0KIBkNpdRWWK7spF9MzRvik0hDrVMNJIl2WY3e6vgP3VwAdC41JoccPRILShXI0VvwxXt8HkBH6NxrszDP4gPNNdJdHnGYivDm0e8upiKVxxwUXoKmtJxO2E6E28S0itMCa4iu5KojRUKDZcWIm438XiPosVetAZsK9gAumS+NONFixSQp9llpALga8wpLTs1kNzTDeXNc0PF4UdX3hhuKxYg0xtgjAIeLab3bVpYjUBno+57yQ0XjhtA9U/iR4suQcA8GtO8KEEHhkVixK9hQJ4ARH0yvEjkcVCHLFiCSgVw61WoRWLFRoaolrtVYsShO4LsR18qFMg/atLEU2FxWQ34rSxIDJ9/sxzSosK2sQETolMFy160sVwNkrYctLEyQTUSppsHqtNWLEg3EFAiWOy5BYsQFjsVlQuNLYncbuBPiR9FixafCV6z4t2Kw7nD1XotsuqTTM3T5LaxZW8Lx7J7Tgl0K62hNa58OKp8RussWKcezqdsLisWLFXtV+sf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2" name="AutoShape 6" descr="data:image/jpeg;base64,/9j/4AAQSkZJRgABAQAAAQABAAD/2wCEAAkGBxQTEhUUEhQUFBQVFRgQFhQVFBQPFBQUFBQWFxQWFBQYHCggGBolHBQUITEhJSkrLi4uFx8zODMsNygtLisBCgoKDg0OGhAQGiwcHBwsLCwsLCwsLCwsLCwsLCwsLCwsLCwsLCwsLCwsLCwsLCwsLCwsLCwsLCwsLCwsLCwsLP/AABEIALcBEwMBIgACEQEDEQH/xAAcAAACAgMBAQAAAAAAAAAAAAAEBQMGAAECBwj/xABCEAABAgMEBwUFBgMIAwAAAAABAAIDBBEFEiExBiJBUWFxgRMykaGxI0JSwdEUM2JykuEHU/AVJEOCorLC8WNz0v/EABgBAAMBAQAAAAAAAAAAAAAAAAABAgME/8QAIBEBAQACAgMBAQEBAAAAAAAAAAECESExAxJBUTITYf/aAAwDAQACEQMRAD8A8vaFI0Jk2xHfj8Gj5qRtiu/F/pCyPRc0KVoTKHYh/F+oD5Iaek7nxDZneQaNoUrWqNkvxPipBLc/FIJGhSNUQlR/RTKz7MvAUu4naKpUwzV3VN4lhlhBBFa7GgIG0ZfBuGOtU79ZAQB43rq+N6hbLldskC5ASXxvWdu3eFI/RyorilsawwNpRqDY77Sz4h4hYJxnxBKnWIdhXBsh42lP1Gzx0wwCt9vihn2qwbylLpJ43qJsueKPUtnMO1g40axxJ4hEfaImyEf1JTZsUQYgfdvUBFCaZp4NIzsgt/UfolYe0QjxafdY7qrXbx/5bRzePqjJXSFwe1xgNwINCTjjlklFpyxfFiOpS89zqDIVNaDgiQbGwYsYuF4QgK40fU9AmVFXZGQuxGmmRViRTjaAaEWYzd49UMGrPI9NgLdFgXSkNUWFdLCEwiIXDwpSFw4JgK9qge1FuCgeEEFLFpTELaewsv2QrRlHJeLbiDNrSuxpE4Zw/ArbSNjmy5GxI7blXOODScQmI0mbtY4IeJpVAJoajoUtDZYIRAxFFI1qkn7QhxBqIeE5RYaYNTyxG93mkjSntjmgB3FTTWSagVSKdlQbuGQPmapu+0Qcwg4sZpDeSuQgEGzwmklZzdyyXpkmkpTenobTtkm3cknnbObXJWEuwQUwyqJC2SNkG7lxNSYAyTa4oZtmqqJUY8HNLXS6fRmZoJzUtmRTEJGWTL3nALidbimOjrfaBAhvEsl2BOKgmJI1J41VsezBVHSqfDBcyqK1rs2hKzSpzS2PMhpo2hPkuHy5OL3cduHgk8ONrB1S1odhs6oyQjuYx5cbwLhRtc8QScc6Bwz37KLO7rWSR2+IBtxzyw8UZJzHxYjeNnNBT8dl4UNcM9+AI8aoeRmw6owwBca0GDRU9EvU/aH5bhUYhYENKzDqEXagCtBwrUVRJChNja2VpZVBOSFw5dlcOTJE9QPU71C9MISFpdELEwStteIDsKkdaj7pNBnSiALMVJDYt2RhIx3RXBoGJUE7ZrmP1hmm9hwtdp4plb0Kt3mlaZLLS+qEU2EpWQqBSBqz2aG4ndnD2SVOanFnD2SmgO2M/esdHcLvI+RXTWrk405eq12BslOuxcQj5afxqQkjptsNpvZnIDMoIW/d90AcTij20JjaupnxnQhbM62hxVVs/SRkQBrg5pOWqaeVU5vB2IT9oXrYYQYzTtWRng4VCDhswXLYeIT2RhA0fZEFb2arlrWb2TyAaq4HCHgaYLz+2Y7quN41RdAvmm1KOsfUcHFKYczQVcpW2o0JGvf9rsoq9bsoyOQTWowPStPOiXQrYZgp4lpNDiNxSt2qSyhbUk2iFQYEYqtsnXNOeWzIYgCnkFb4kzCdgHCu0fJVu2rPLH6ndIryO0LPC/K6PLjvmF0YupeoQK96mrXYK5VwU8oaa27B3I1pXzPRO7Ehd1jxeZFpCe3EihwLuHez3gIGzLCixCWsxG0mu0UNadfFVMojLxWSWHljxL1GsBuHXd8Ro43j4t8+KOmm0e4cdi7sOz3thPc1t4sJyNx1Np2/1mow4B5xwxx4b1GXJObh3FaLUXDn5eoDosMY4guAVklZmzCKuiyw4GI35lOeMtqcQubqvrpuyf50p+th+aCmrSsumEaW6EJ/5luKaYJ3Lh0s7cprUtaWDj2cVhH4cfkl/wDbEL48+B+iPQbiUy7ty0ojbcD4/wDSfosS9Rwr1RVTSzbxACGa3FHWXg8LVnpY7Oli0tJCItg93mEwpqtS61MxzCWQcsZgsMNSQhgu7qx2oI5qbWcPZICIxMrPHs0WhAGoeZiCGy+7K7hxOQHijKKu6WzNGwmDbrHpl6laiFs1N1Jc41/rIIPtMcc9v0HBBRJjEKeVN41OQzPmUtL38W3RyWMQmmBOqDtFcyOnqrJN6OmVY2JDc4wy4Nc0+6TkeROHMpRog/FlAScXENBdSu+nJel2rEhOk3BzgA4BoJ1dYEEDWpQ1aspLtrlqRV4bcFgbipWhcHMLocpq4ezPJefWxDre6r0Nw9meSodqDvdUURU5gUaENDYCjJsaoQTVNaYiIbACOYRUc67uZQTHYopzqknipWZyECrCSMncNgrtUU4K1rzHJRwGVIBy3dNy1NvutAcKXdXfeG9TZy0mU1p3KzBhVIpXAAnHaCCmFiTJhB1DSgxVcL6mtcLwb0O1SPnLuJxwrTeTU4pzC28H/pJOVy0ftUQ+9iDiRic86qSXs0ue50NzCwVIBe0Pu5jVJrWioJjvfmTTcMG/um1lzNylQfL6rbHw4/XPn5rl8KdIGATUTn8gl0MCuSeaQSxdEMZoJa4C9QVuOAoa8NtUiYcVetMm2DE8iuidUHooiV2XaoCA2DgETKkOiQxxQdcKIizPvmc/kigHM9935j6rFzGOs7mfVYkRuibOGuOaCAKOs9jicFDRd/callp5jmEfBfqNCAtLMcwpyJLByUoCjg5KULE0bwmMgPZoB6YSP3aAjY2rgN9fRUfTB3tg34WgeNVe5dmuDz9F59pM6sw/mG+S2OE1zFHysK9QZDd9eKhgsvPDRtOPLamNkw6uI416HEKcrw0xnK56L2Qx7gTUtDTVmYdhTarLZMZjjEgvJcdZ7CTk+6Nm3BoVfsSM6FR7CM6GuOGeCb2WwPESYdCDXk0DjsLzRxYBgCQTUrGbtbZSaooBRbQp9igPeC6nEbu+7PJUO1MnK+v+7PJUK1Dg7qlRFWm+6EEAi5k6oQgU5NMEsMYhFHNDMRLVLQVK98IuflA9uQvbNnSqFgd4I6PGDWlxyAqqiKrLpCKxwvjVGIoagkHVHn4Lv7PUlztuNFBOT73mpNNwGAChhThrieq2k1GVuzIAIuWhV/rzQjMab0xlneS0kSNlGEYVxQM/YLYtXQaNftZk13L4T5JgO808ezcOlWnqCp4NWxiPiFDxvdx/Uih4jiq1CUEsLS5rgQQCCDgQVkRgDQd6vOkNjiPDvsHtQMPxU9089nHmqLFOq1Z2aNj26oO9T2Yfaw+vzQ8Q6oUlln2revoVNMC84nmtrS2gjJ7yipGOQcCg4illys2mlps+bLiATtRNo94cwk1jv12pvPnWHMJUqnhZKYKGFkpgsTcvTCR+7S96YSP3aQcXqEdf3Xm9rvvR4h2BzjXqf2V+tKaEJpcSBgQK7yKBeczLxTVxFaknC8d62nZzpuSwdXdj0qrbKWO52swZNFeKqUpiBTYaHjXJenaLTYY2pxBZTrTD0Wfkuq2wnBPazTKQYcSI4h0Q0ZCoC5wHedWuqBUdSE9srSHtILGFtL5vlxzoCWtAA4g48OKpWkU86bnHF3dh0htGwBoqada+CtVkSF1tXZ3Gsb5FxPWvioyutfqpzLvpYgcFF7wUoyHJCx4lF0uQbaU6Gw6DMqm2j3Smc3GLkstHuFK01bmDQBQQ3cFLM90KCEUsq0wmxHacFM2JwQ4KkBUbX6wZBiawwXNuRaMA+I+Qx9aLiXdrBQW7ExaNwPn/ANLTDms8+Cd6gc1u88lLEKhcVuyNLNi4t53PIkfMeCaRxSE5w2YHmCkVnVvCm0gda1b5gJiJoGDM8S14HAuAPqFUI/lnXgw/HDhv6gEH5Iq2W3DAjfC7s3flfl4OHml8uaPhQ/ggwweZaD80+teEHQWsP+ITDB3Ou3mH9TQr+EIYKOO449CvPNMJHsZlwHdf7Qcz3vOp6r0KBixpOdzHnWv/ACVW/iLDFIb9tQ3o5rv/AISz6EUtxRNm/eD8rj5FDOyCms86/wDld6LGqCgrFwsQDGK/FTwVxENVPAiU2LNoOsR3tWp9Pd4JJZMxWI0UTidOsFN6Ki4SkqoYSkWIIxbjjEuXfeu1VrlH0hEnmq8bHZev41rVFW1OdnKPO06g5uw+qq6utBTrdtQxopNdVuDR80DFfjTdqjpn4mvihSVkR1anearok0m0XIRLsRo2EiviD8vNXSRnOzJacuya/ldfj5OHSqosPMGuTlYoM4Hl23VMMg4VY5pYfVpWPlx5beLLjRo6TDJl4GbhUcS66BT9RKbm3G9r2bBqtNxxO0NNCRw2qqOtEubDLjrwnNhuO0tb3D4Yf5VxZkesZ357wHBxy81l687/ABr7S8fr1VpwS2cdijIL6sBG5BGESV0fHKDiIG0e4U5n5W60FJbROoUgrMycAhxVERclw1pJojJph000qWqJZZpzrlitPkjQkY7aKdL9o4lnAOBOQxJ6JXNRbznHe4not2s8tDW7XmhG5oIr45eKHJwWvjnDLyXdcvULipXFRLVmbWTB1S/4HBx/KcPVZZUDtYsw33ahvJojhzj0axxR+i8IFkYHIw6ep+YS2y41yXixPejOuN/L3nnzAVfhHNmx+0mW74j7x/CwZDwCtVsisJpHuxWlVTQSDeixIpyY24PzO/YFWcxL8AnfEwVTojFo735fW6kOldkRJhjRDALm3DiaYARAf9wVhlxnyHyS+ftJsJrnOaXAObDIGGJbe/rmjLo528/i6LzLc2eYUUnZj2uN8EAgjfmrbM6TQ3f4bvEYJTHtRpNbpXPtfqUt0dccQSR+UrFc7OmmCG2pANK578fmsS5GoojtimaoXqRin40+jbI++an853gq/ZH3rU+nDrBL4nLsXDKkqoYamWAae5LdK8ZPHY9pHO8B6Epi5A6TsrIuPwvYf9YHzVY/1CvTz4rK4FYFyV1ISVzTOy4msOOoeop9D0KVQ81K2KWOqDtr4KcpuKxuqdQ4jGzBDqFkRvZO4OLRdd0NPNRyMesRppRxaWkZ4tr9D5JWY5eSTSvew4ft6KV0QteHA+9X9efzS9OD9+Xp+jFpiJCA2gDDpiPGqbw+8FS9AyC6K05sLYjeTqgjlVvmrlDOI5qZLOBlZeW7dOqFWLSOoVZLdOqEuk5dj2uv47gneyijxDgihEDWA3S48BUp9aUgw+zDKVbUEIXReIGEh4qcW47wUD4XttKgxhvA30XUpagyDTxNMPFWSdlRdrhTHYqzCa5kCIbuABNacKhOchWp6Y7SO52wG6OTf3qeq7ecAoYLKLuKcAtZwlolcwwto+yJO/edndc0Ec6kHyomDGphSMQjvPc2EDzOPk0pFHj0a1uxraAcTiSnekcwGS8GGP5jnnmxob/zSnR6UEWMC/uM9o7dRuxO/hLXKu+ySLQfvIgv023n5eDaJ3IQ7sCG054EqoPmTNzTR7oOA3NCuTX6wG5XCNZXGqrdqxg8PoNVsXs+bmg3j6DorFKOoCd1T4VVZtGI0QmNHxOcTvccXHnVyny/xTx7LHQxuUTmNGwLtz1G9w20ptrkuGNmjEh7Xw895HSgatJZElYRJIjNGORZWnWqxa6/6hI+A1dQpZu9Hz9hxYQq5pLdj26zfFAMCe4fI6QlgIjSCmM4dcJXInXamU0dcJXoqMhqYIeGpQ5c5scorbbWRjcgfBwPyXbytWi7+5xq/wAt/onO4HmYWnLpq5cutDbM1JHCiGamjZBHwMle9zBHkpZjuDh9VBBNHBExxqkc/LFAWTQeP/eyPigHxDmn6q/NfQ4rzLQyLSbhcYb2+RPyXpLaVxyU5dnHVrODwKOCAlILQ7GI0dURbTGFoIAVanII2BTezW6BLQoz20iNqzDP+t6bymj0MGpuZ12fVeUzjLragkO4FdOnot3UivB26xRobev2lBgQ4ZrdOB3blRf4gTsJsmxkMAOiOa00zutF53o0dUgZOOLQHxHmgyJqkNrzDnOaCSbo8K4/RVjIWwoXMbILtgXMQrQnFU50SmrsVzTk9tDzBqPn4pIQnGjUsXPL8g3bxwNE52TNNCDMCEz/AAxrbg59CR4BvigvtPZw7jPexcdruHJdW5M3pmK7aXCp5NA+SFkpcxIgG8p3sLTonLdnDdGdmdVvLanNmR77lX7anw1rYMPJooab0zsr2UuXnvOFGjngrn4SxzDiZaNdz7J4HMggKqaV+zloF01dfcCd+rU+dFZ4H3MRu0MckGkMFphwmEXgC52JIxwBOCWf8052pZnH7Seh/ZSS02XRWjWDCRUF14UGeaPfZ0P4Kf5nBcfYYYrRuf4qnpXJc69OxKt/lRjxAw6YLFD9kb+L9YWJGvmjVuCHqRMYZwocQFPOWJKxIt+E66K3iz3XctypkOY2DHzTyy3U1sUrddrxx9rwaWjEYHANY0bMAE8szQn7XCvtcGPzBNadQqqw34g5r2nQ2DdghPCe3ZeTUuo8ltuxnykXsohBNA4FuIIP/SDCt/8AFQUmmHfCHk4qnVWGc1dJjTiuLUP90jD/AMbvRbcVuYhX4ERvxMc3qQaJTsPNAtRFlV0/ELrQ42qZ/dHNQqZ3cHigOAckW84A8UHu6/JERDqDmiAVYTrsxB/M5viCPmvTWQ6txJyXlUu6kWGd0VjvEiq9Tl47aKchEL3eyFd6UTzka+NgRsvJbPRApMBMseaXcaqGJBiAbETPxyyECM6oATRcMSqJOxrttMkje+prvTObNGHHEinil0JngqxDpuC4iP3LqI7YFCqDbH0INK0INDkaHIr0CEYTYXaQwGwrvaGvuClXDnsXnwGKc2tELZQMB78RrSODWlx87qrG6Kkj4hcS45uJceZNT6ppIxOyYXe84UHAbSlUNviUTGfU06JQDbIl+0iVd3RrOKfQo3bR2M90GtOASeVidnDO8p1onCoIkZ2xpoqgP5CMHPjt/wDYzxafqqlpHbJZFDAAQxjR1drehCY6HTd6PFB9517xFCqZacx2kWI/Y5xp+UYN8gEZ3cEGm3D8I8Vr+2fw+aUrSx0rdN/7X/D5rEpWkaG6sNjlh94lxwocKclZa3WrzkFHylsxmZOqNztYKMsNtMPJ6vQ7BhXog5r3GwGUhBfN1iabiE4GJBrxYaeRXrejn8WLPe0MfEdCdlR7XAfqpRaYzSMruhP4tN9vCO+GR4O/dUequH8SbYgTDoRgxGvuhwN3HOn0VNvjaufyf0I04oqW7pSqZngBRgvO8k0sZ1+FE7Q3HtFWtpUPG0A71PrTeWqSHuXDhQ03YLbCupm4pQqfNvh5LiOMa7/VSQigICckQ86nUIYokDVKIHULvMP4mf7lc4trEYADBUyH7vNp8HBOoj6lLJUGRJhx254qGmNSVAHrpsRIDppl6EK70uZLA9EwmIlIY5pV9ozQEdoNpQJfEe/d4IyM+8a9EO0K50SGBWuI2FdLqIdZtBsIWrqYdwBVwG8gI3SGN92we6HOPN5H0QcJ9zXOYyHHYhHvvG87Mp/CSNwoUTCCCLkcw0KIBkNpdRWWK7spF9MzRvik0hDrVMNJIl2WY3e6vgP3VwAdC41JoccPRILShXI0VvwxXt8HkBH6NxrszDP4gPNNdJdHnGYivDm0e8upiKVxxwUXoKmtJxO2E6E28S0itMCa4iu5KojRUKDZcWIm438XiPosVetAZsK9gAumS+NONFixSQp9llpALga8wpLTs1kNzTDeXNc0PF4UdX3hhuKxYg0xtgjAIeLab3bVpYjUBno+57yQ0XjhtA9U/iR4suQcA8GtO8KEEHhkVixK9hQJ4ARH0yvEjkcVCHLFiCSgVw61WoRWLFRoaolrtVYsShO4LsR18qFMg/atLEU2FxWQ34rSxIDJ9/sxzSosK2sQETolMFy160sVwNkrYctLEyQTUSppsHqtNWLEg3EFAiWOy5BYsQFjsVlQuNLYncbuBPiR9FixafCV6z4t2Kw7nD1XotsuqTTM3T5LaxZW8Lx7J7Tgl0K62hNa58OKp8RussWKcezqdsLisWLFXtV+sf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4" name="AutoShape 8" descr="data:image/jpeg;base64,/9j/4AAQSkZJRgABAQAAAQABAAD/2wCEAAkGBxQTEhUUEhQUFBQVFRgQFhQVFBQPFBQUFBQWFxQWFBQYHCggGBolHBQUITEhJSkrLi4uFx8zODMsNygtLisBCgoKDg0OGhAQGiwcHBwsLCwsLCwsLCwsLCwsLCwsLCwsLCwsLCwsLCwsLCwsLCwsLCwsLCwsLCwsLCwsLCwsLP/AABEIALcBEwMBIgACEQEDEQH/xAAcAAACAgMBAQAAAAAAAAAAAAAEBQMGAAECBwj/xABCEAABAgMEBwUFBgMIAwAAAAABAAIDBBEFEiExBiJBUWFxgRMykaGxI0JSwdEUM2JykuEHU/AVJEOCorLC8WNz0v/EABgBAAMBAQAAAAAAAAAAAAAAAAABAgME/8QAIBEBAQACAgMBAQEBAAAAAAAAAAECESExAxJBUTITYf/aAAwDAQACEQMRAD8A8vaFI0Jk2xHfj8Gj5qRtiu/F/pCyPRc0KVoTKHYh/F+oD5Iaek7nxDZneQaNoUrWqNkvxPipBLc/FIJGhSNUQlR/RTKz7MvAUu4naKpUwzV3VN4lhlhBBFa7GgIG0ZfBuGOtU79ZAQB43rq+N6hbLldskC5ASXxvWdu3eFI/RyorilsawwNpRqDY77Sz4h4hYJxnxBKnWIdhXBsh42lP1Gzx0wwCt9vihn2qwbylLpJ43qJsueKPUtnMO1g40axxJ4hEfaImyEf1JTZsUQYgfdvUBFCaZp4NIzsgt/UfolYe0QjxafdY7qrXbx/5bRzePqjJXSFwe1xgNwINCTjjlklFpyxfFiOpS89zqDIVNaDgiQbGwYsYuF4QgK40fU9AmVFXZGQuxGmmRViRTjaAaEWYzd49UMGrPI9NgLdFgXSkNUWFdLCEwiIXDwpSFw4JgK9qge1FuCgeEEFLFpTELaewsv2QrRlHJeLbiDNrSuxpE4Zw/ArbSNjmy5GxI7blXOODScQmI0mbtY4IeJpVAJoajoUtDZYIRAxFFI1qkn7QhxBqIeE5RYaYNTyxG93mkjSntjmgB3FTTWSagVSKdlQbuGQPmapu+0Qcwg4sZpDeSuQgEGzwmklZzdyyXpkmkpTenobTtkm3cknnbObXJWEuwQUwyqJC2SNkG7lxNSYAyTa4oZtmqqJUY8HNLXS6fRmZoJzUtmRTEJGWTL3nALidbimOjrfaBAhvEsl2BOKgmJI1J41VsezBVHSqfDBcyqK1rs2hKzSpzS2PMhpo2hPkuHy5OL3cduHgk8ONrB1S1odhs6oyQjuYx5cbwLhRtc8QScc6Bwz37KLO7rWSR2+IBtxzyw8UZJzHxYjeNnNBT8dl4UNcM9+AI8aoeRmw6owwBca0GDRU9EvU/aH5bhUYhYENKzDqEXagCtBwrUVRJChNja2VpZVBOSFw5dlcOTJE9QPU71C9MISFpdELEwStteIDsKkdaj7pNBnSiALMVJDYt2RhIx3RXBoGJUE7ZrmP1hmm9hwtdp4plb0Kt3mlaZLLS+qEU2EpWQqBSBqz2aG4ndnD2SVOanFnD2SmgO2M/esdHcLvI+RXTWrk405eq12BslOuxcQj5afxqQkjptsNpvZnIDMoIW/d90AcTij20JjaupnxnQhbM62hxVVs/SRkQBrg5pOWqaeVU5vB2IT9oXrYYQYzTtWRng4VCDhswXLYeIT2RhA0fZEFb2arlrWb2TyAaq4HCHgaYLz+2Y7quN41RdAvmm1KOsfUcHFKYczQVcpW2o0JGvf9rsoq9bsoyOQTWowPStPOiXQrYZgp4lpNDiNxSt2qSyhbUk2iFQYEYqtsnXNOeWzIYgCnkFb4kzCdgHCu0fJVu2rPLH6ndIryO0LPC/K6PLjvmF0YupeoQK96mrXYK5VwU8oaa27B3I1pXzPRO7Ehd1jxeZFpCe3EihwLuHez3gIGzLCixCWsxG0mu0UNadfFVMojLxWSWHljxL1GsBuHXd8Ro43j4t8+KOmm0e4cdi7sOz3thPc1t4sJyNx1Np2/1mow4B5xwxx4b1GXJObh3FaLUXDn5eoDosMY4guAVklZmzCKuiyw4GI35lOeMtqcQubqvrpuyf50p+th+aCmrSsumEaW6EJ/5luKaYJ3Lh0s7cprUtaWDj2cVhH4cfkl/wDbEL48+B+iPQbiUy7ty0ojbcD4/wDSfosS9Rwr1RVTSzbxACGa3FHWXg8LVnpY7Oli0tJCItg93mEwpqtS61MxzCWQcsZgsMNSQhgu7qx2oI5qbWcPZICIxMrPHs0WhAGoeZiCGy+7K7hxOQHijKKu6WzNGwmDbrHpl6laiFs1N1Jc41/rIIPtMcc9v0HBBRJjEKeVN41OQzPmUtL38W3RyWMQmmBOqDtFcyOnqrJN6OmVY2JDc4wy4Nc0+6TkeROHMpRog/FlAScXENBdSu+nJel2rEhOk3BzgA4BoJ1dYEEDWpQ1aspLtrlqRV4bcFgbipWhcHMLocpq4ezPJefWxDre6r0Nw9meSodqDvdUURU5gUaENDYCjJsaoQTVNaYiIbACOYRUc67uZQTHYopzqknipWZyECrCSMncNgrtUU4K1rzHJRwGVIBy3dNy1NvutAcKXdXfeG9TZy0mU1p3KzBhVIpXAAnHaCCmFiTJhB1DSgxVcL6mtcLwb0O1SPnLuJxwrTeTU4pzC28H/pJOVy0ftUQ+9iDiRic86qSXs0ue50NzCwVIBe0Pu5jVJrWioJjvfmTTcMG/um1lzNylQfL6rbHw4/XPn5rl8KdIGATUTn8gl0MCuSeaQSxdEMZoJa4C9QVuOAoa8NtUiYcVetMm2DE8iuidUHooiV2XaoCA2DgETKkOiQxxQdcKIizPvmc/kigHM9935j6rFzGOs7mfVYkRuibOGuOaCAKOs9jicFDRd/callp5jmEfBfqNCAtLMcwpyJLByUoCjg5KULE0bwmMgPZoB6YSP3aAjY2rgN9fRUfTB3tg34WgeNVe5dmuDz9F59pM6sw/mG+S2OE1zFHysK9QZDd9eKhgsvPDRtOPLamNkw6uI416HEKcrw0xnK56L2Qx7gTUtDTVmYdhTarLZMZjjEgvJcdZ7CTk+6Nm3BoVfsSM6FR7CM6GuOGeCb2WwPESYdCDXk0DjsLzRxYBgCQTUrGbtbZSaooBRbQp9igPeC6nEbu+7PJUO1MnK+v+7PJUK1Dg7qlRFWm+6EEAi5k6oQgU5NMEsMYhFHNDMRLVLQVK98IuflA9uQvbNnSqFgd4I6PGDWlxyAqqiKrLpCKxwvjVGIoagkHVHn4Lv7PUlztuNFBOT73mpNNwGAChhThrieq2k1GVuzIAIuWhV/rzQjMab0xlneS0kSNlGEYVxQM/YLYtXQaNftZk13L4T5JgO808ezcOlWnqCp4NWxiPiFDxvdx/Uih4jiq1CUEsLS5rgQQCCDgQVkRgDQd6vOkNjiPDvsHtQMPxU9089nHmqLFOq1Z2aNj26oO9T2Yfaw+vzQ8Q6oUlln2revoVNMC84nmtrS2gjJ7yipGOQcCg4illys2mlps+bLiATtRNo94cwk1jv12pvPnWHMJUqnhZKYKGFkpgsTcvTCR+7S96YSP3aQcXqEdf3Xm9rvvR4h2BzjXqf2V+tKaEJpcSBgQK7yKBeczLxTVxFaknC8d62nZzpuSwdXdj0qrbKWO52swZNFeKqUpiBTYaHjXJenaLTYY2pxBZTrTD0Wfkuq2wnBPazTKQYcSI4h0Q0ZCoC5wHedWuqBUdSE9srSHtILGFtL5vlxzoCWtAA4g48OKpWkU86bnHF3dh0htGwBoqada+CtVkSF1tXZ3Gsb5FxPWvioyutfqpzLvpYgcFF7wUoyHJCx4lF0uQbaU6Gw6DMqm2j3Smc3GLkstHuFK01bmDQBQQ3cFLM90KCEUsq0wmxHacFM2JwQ4KkBUbX6wZBiawwXNuRaMA+I+Qx9aLiXdrBQW7ExaNwPn/ANLTDms8+Cd6gc1u88lLEKhcVuyNLNi4t53PIkfMeCaRxSE5w2YHmCkVnVvCm0gda1b5gJiJoGDM8S14HAuAPqFUI/lnXgw/HDhv6gEH5Iq2W3DAjfC7s3flfl4OHml8uaPhQ/ggwweZaD80+teEHQWsP+ITDB3Ou3mH9TQr+EIYKOO449CvPNMJHsZlwHdf7Qcz3vOp6r0KBixpOdzHnWv/ACVW/iLDFIb9tQ3o5rv/AISz6EUtxRNm/eD8rj5FDOyCms86/wDld6LGqCgrFwsQDGK/FTwVxENVPAiU2LNoOsR3tWp9Pd4JJZMxWI0UTidOsFN6Ki4SkqoYSkWIIxbjjEuXfeu1VrlH0hEnmq8bHZev41rVFW1OdnKPO06g5uw+qq6utBTrdtQxopNdVuDR80DFfjTdqjpn4mvihSVkR1anearok0m0XIRLsRo2EiviD8vNXSRnOzJacuya/ldfj5OHSqosPMGuTlYoM4Hl23VMMg4VY5pYfVpWPlx5beLLjRo6TDJl4GbhUcS66BT9RKbm3G9r2bBqtNxxO0NNCRw2qqOtEubDLjrwnNhuO0tb3D4Yf5VxZkesZ357wHBxy81l687/ABr7S8fr1VpwS2cdijIL6sBG5BGESV0fHKDiIG0e4U5n5W60FJbROoUgrMycAhxVERclw1pJojJph000qWqJZZpzrlitPkjQkY7aKdL9o4lnAOBOQxJ6JXNRbznHe4not2s8tDW7XmhG5oIr45eKHJwWvjnDLyXdcvULipXFRLVmbWTB1S/4HBx/KcPVZZUDtYsw33ahvJojhzj0axxR+i8IFkYHIw6ep+YS2y41yXixPejOuN/L3nnzAVfhHNmx+0mW74j7x/CwZDwCtVsisJpHuxWlVTQSDeixIpyY24PzO/YFWcxL8AnfEwVTojFo735fW6kOldkRJhjRDALm3DiaYARAf9wVhlxnyHyS+ftJsJrnOaXAObDIGGJbe/rmjLo528/i6LzLc2eYUUnZj2uN8EAgjfmrbM6TQ3f4bvEYJTHtRpNbpXPtfqUt0dccQSR+UrFc7OmmCG2pANK578fmsS5GoojtimaoXqRin40+jbI++an853gq/ZH3rU+nDrBL4nLsXDKkqoYamWAae5LdK8ZPHY9pHO8B6Epi5A6TsrIuPwvYf9YHzVY/1CvTz4rK4FYFyV1ISVzTOy4msOOoeop9D0KVQ81K2KWOqDtr4KcpuKxuqdQ4jGzBDqFkRvZO4OLRdd0NPNRyMesRppRxaWkZ4tr9D5JWY5eSTSvew4ft6KV0QteHA+9X9efzS9OD9+Xp+jFpiJCA2gDDpiPGqbw+8FS9AyC6K05sLYjeTqgjlVvmrlDOI5qZLOBlZeW7dOqFWLSOoVZLdOqEuk5dj2uv47gneyijxDgihEDWA3S48BUp9aUgw+zDKVbUEIXReIGEh4qcW47wUD4XttKgxhvA30XUpagyDTxNMPFWSdlRdrhTHYqzCa5kCIbuABNacKhOchWp6Y7SO52wG6OTf3qeq7ecAoYLKLuKcAtZwlolcwwto+yJO/edndc0Ec6kHyomDGphSMQjvPc2EDzOPk0pFHj0a1uxraAcTiSnekcwGS8GGP5jnnmxob/zSnR6UEWMC/uM9o7dRuxO/hLXKu+ySLQfvIgv023n5eDaJ3IQ7sCG054EqoPmTNzTR7oOA3NCuTX6wG5XCNZXGqrdqxg8PoNVsXs+bmg3j6DorFKOoCd1T4VVZtGI0QmNHxOcTvccXHnVyny/xTx7LHQxuUTmNGwLtz1G9w20ptrkuGNmjEh7Xw895HSgatJZElYRJIjNGORZWnWqxa6/6hI+A1dQpZu9Hz9hxYQq5pLdj26zfFAMCe4fI6QlgIjSCmM4dcJXInXamU0dcJXoqMhqYIeGpQ5c5scorbbWRjcgfBwPyXbytWi7+5xq/wAt/onO4HmYWnLpq5cutDbM1JHCiGamjZBHwMle9zBHkpZjuDh9VBBNHBExxqkc/LFAWTQeP/eyPigHxDmn6q/NfQ4rzLQyLSbhcYb2+RPyXpLaVxyU5dnHVrODwKOCAlILQ7GI0dURbTGFoIAVanII2BTezW6BLQoz20iNqzDP+t6bymj0MGpuZ12fVeUzjLragkO4FdOnot3UivB26xRobev2lBgQ4ZrdOB3blRf4gTsJsmxkMAOiOa00zutF53o0dUgZOOLQHxHmgyJqkNrzDnOaCSbo8K4/RVjIWwoXMbILtgXMQrQnFU50SmrsVzTk9tDzBqPn4pIQnGjUsXPL8g3bxwNE52TNNCDMCEz/AAxrbg59CR4BvigvtPZw7jPexcdruHJdW5M3pmK7aXCp5NA+SFkpcxIgG8p3sLTonLdnDdGdmdVvLanNmR77lX7anw1rYMPJooab0zsr2UuXnvOFGjngrn4SxzDiZaNdz7J4HMggKqaV+zloF01dfcCd+rU+dFZ4H3MRu0MckGkMFphwmEXgC52JIxwBOCWf8052pZnH7Seh/ZSS02XRWjWDCRUF14UGeaPfZ0P4Kf5nBcfYYYrRuf4qnpXJc69OxKt/lRjxAw6YLFD9kb+L9YWJGvmjVuCHqRMYZwocQFPOWJKxIt+E66K3iz3XctypkOY2DHzTyy3U1sUrddrxx9rwaWjEYHANY0bMAE8szQn7XCvtcGPzBNadQqqw34g5r2nQ2DdghPCe3ZeTUuo8ltuxnykXsohBNA4FuIIP/SDCt/8AFQUmmHfCHk4qnVWGc1dJjTiuLUP90jD/AMbvRbcVuYhX4ERvxMc3qQaJTsPNAtRFlV0/ELrQ42qZ/dHNQqZ3cHigOAckW84A8UHu6/JERDqDmiAVYTrsxB/M5viCPmvTWQ6txJyXlUu6kWGd0VjvEiq9Tl47aKchEL3eyFd6UTzka+NgRsvJbPRApMBMseaXcaqGJBiAbETPxyyECM6oATRcMSqJOxrttMkje+prvTObNGHHEinil0JngqxDpuC4iP3LqI7YFCqDbH0INK0INDkaHIr0CEYTYXaQwGwrvaGvuClXDnsXnwGKc2tELZQMB78RrSODWlx87qrG6Kkj4hcS45uJceZNT6ppIxOyYXe84UHAbSlUNviUTGfU06JQDbIl+0iVd3RrOKfQo3bR2M90GtOASeVidnDO8p1onCoIkZ2xpoqgP5CMHPjt/wDYzxafqqlpHbJZFDAAQxjR1drehCY6HTd6PFB9517xFCqZacx2kWI/Y5xp+UYN8gEZ3cEGm3D8I8Vr+2fw+aUrSx0rdN/7X/D5rEpWkaG6sNjlh94lxwocKclZa3WrzkFHylsxmZOqNztYKMsNtMPJ6vQ7BhXog5r3GwGUhBfN1iabiE4GJBrxYaeRXrejn8WLPe0MfEdCdlR7XAfqpRaYzSMruhP4tN9vCO+GR4O/dUequH8SbYgTDoRgxGvuhwN3HOn0VNvjaufyf0I04oqW7pSqZngBRgvO8k0sZ1+FE7Q3HtFWtpUPG0A71PrTeWqSHuXDhQ03YLbCupm4pQqfNvh5LiOMa7/VSQigICckQ86nUIYokDVKIHULvMP4mf7lc4trEYADBUyH7vNp8HBOoj6lLJUGRJhx254qGmNSVAHrpsRIDppl6EK70uZLA9EwmIlIY5pV9ozQEdoNpQJfEe/d4IyM+8a9EO0K50SGBWuI2FdLqIdZtBsIWrqYdwBVwG8gI3SGN92we6HOPN5H0QcJ9zXOYyHHYhHvvG87Mp/CSNwoUTCCCLkcw0KIBkNpdRWWK7spF9MzRvik0hDrVMNJIl2WY3e6vgP3VwAdC41JoccPRILShXI0VvwxXt8HkBH6NxrszDP4gPNNdJdHnGYivDm0e8upiKVxxwUXoKmtJxO2E6E28S0itMCa4iu5KojRUKDZcWIm438XiPosVetAZsK9gAumS+NONFixSQp9llpALga8wpLTs1kNzTDeXNc0PF4UdX3hhuKxYg0xtgjAIeLab3bVpYjUBno+57yQ0XjhtA9U/iR4suQcA8GtO8KEEHhkVixK9hQJ4ARH0yvEjkcVCHLFiCSgVw61WoRWLFRoaolrtVYsShO4LsR18qFMg/atLEU2FxWQ34rSxIDJ9/sxzSosK2sQETolMFy160sVwNkrYctLEyQTUSppsHqtNWLEg3EFAiWOy5BYsQFjsVlQuNLYncbuBPiR9FixafCV6z4t2Kw7nD1XotsuqTTM3T5LaxZW8Lx7J7Tgl0K62hNa58OKp8RussWKcezqdsLisWLFXtV+sf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6" name="AutoShape 10" descr="data:image/jpeg;base64,/9j/4AAQSkZJRgABAQAAAQABAAD/2wCEAAkGBhQSEBUUEhQUFBUVFBQXFRcUFBUUFRUWFBUYFBYUGBQYHSYfFxkkGRQUHy8gJCgpLCwsFR4xNTAqNSYrLCkBCQoKDgwOGg8PGiwkHxwsLCwsKSwsLCksLCwpLCksKSksLCkpKSksLCwsKSkpLCwpLCksLCkpKSkpKSkpKSksLP/AABEIAL4BCQMBIgACEQEDEQH/xAAcAAACAwEBAQEAAAAAAAAAAAADBQIEBgEABwj/xABIEAABAwEEBgYIAggEBQUAAAABAAIRAwQSITEFIkFRYXEGEzKBkbEjQlJyocHR8BRiB3OCkqKywuEVM1PxFiQ0g+JEVGOT0v/EABkBAAMBAQEAAAAAAAAAAAAAAAECAwAEBf/EACMRAAICAgIBBQEBAAAAAAAAAAABAhEDIRIxQQQTIjJRYRT/2gAMAwEAAhEDEQA/APmkLxClC9dUSpCFyFOFwhYwMhTpDBcIRKQwWMTaERrVxoRWhYJ1rURrV5jOCO2kdyUJANVK2N1j3Jo2ly8QqFuZrHuQMUWDXb7wTlgSgDWb7zfNOA78rvADzKnk8FcYZjUSENhPs+JCJrbh4n6KBY9WGr3t816kNYfrH+QUupLs7vgT81KjSJJxycfVG4b0b0Ci2Go7Gqu2kdrnfAeQRm0Bvd+8UgxZa1EBAzI8QgMszd3jijsogZBvgEDCHSQ1zzd/MVRc1MdJDXPN38xVFwVEAo1Rr0/1jVrmmMThzWWNEuq0w0STUb8MZ5LYvsrWtBJvPOe5o3NHPaqVdCPRTfpADIF3wHxUWafaO2xzR7QN8DmIBXLZSMZQEur5EJ+EROTNTQcHAFpBBEgjEEb0QtWU6K6RLK/UnsVJuj2XgThwMFbEtUpKnQ6dlV7PSM92p/QrIaoPb6Wn7tT+hWA1YBBjF3q0QBdupgHyw0W+3/ASuigzbUj/ALbvkhwvQrkKIPbBMGRvxE9yiiEKJaiYGUSj3LhCJRCwKDMceHgEVrjvQ2NRmtQsYk0HefFFaxcY1Ga1Ax5rVStzdbuCZNaqVubrdwQChYRiPeb5p4GpPUbiPeb5hPbill8Fsfk41qmAvNCIGqBY8wL1AYu975BTYF6gNZ/vf0hAwcBHaEIBHphAIRoRmBQaEZjUAGf0mNc83fzKi4JlpVvpD7zvNUHNVEzEdHj0oxAMYSQPPgtVYW+sRiFlLNSPWAtA1Q4mdgwE85IWt0aGimZJVo9iPoqW2qS5ojVcHYjOQYgfE4rM22u46ggQ5wJG264t+S0tuoQQ5uuWh10TABeACSeQ+KSWmwhjYmXbTvJxJ8SU972K4qtFLQFmLrfSAxuuLzwaxpn4keK+iXVjuhdL/mqhOykY73tBwW1hTyP5ULFaK7x6VnuVPNiNCG//ADWe5U82KcoIIRgUpUWFSvcE4p8kphTIUWhFhVJA4US1FIUSETAyFOiF4hToBYwVgR2NUGBFLw0EnIIGLdksZdjs81aLBdgBvwP34ld0faWup4tIA2zmfLu2JfbLxN6Q1u+cDyGZSvsdLRytburJvARvaZI5iEO1mSCNrQq/4kHBoiPWcMvzQvGkWgvhzWEgawMmTAeZykrM3YCq3zHmnwak1duH3vTwhRy+CuLycaFMBeaFMBQL0eaF6iNZ/MfyhSa1eo9p3MfyhYwcNR6bUIKwwIGCMaj02obM0doQAZ/Srdc+87zCoOCZaVGufed8lQc1OjEbHpJ1IkMDT1kNdMYgA4Anbj4pkLTFMEbvuUjrDXp/rWZZ5whVtIEVX0QHE3jlrE3RiYaNogrpxqyM5UObPpEveGZk5AYknYABtMrY2LoOxov25zgSJFCmRfIO2o/JnIeKVdALD+HabS9hdaaktoMLYNKk3VdWId2XOMwTkAN8HRWhj3SXkknEiZE7ztd3+C6OC7ZzvI+kLdKWihQb/wAvZ7PSMEAxeqEcahN47FFtS/SDsrzJwORjEA8woW0Bwg9w2YcFT0Xarp6k4AzcwyJkkTuOzkp5Y3tBxy8MIx8tpkyZoPk4yTqTJ3r2iqvoKckk3AMcShsfqUv1FTzao6MfFGmPyN8lC9Fhm2qFPrfvBCpPOCsyUwD5SxuxSaFJzcVItViJAhcIRAFy6sYEQp0QukLtJqxgzGqGkHQwCM3DlhijsC5TIdUk5AgDdiR8h8ULGS8jzQNnZ1TnVHYMfTZGMX6vZwGzMng2MJTz/gEvqE13NbTAn0XrboLibuRSboXQc41HgBzS8seHQWm+MM8sQcea+haTqkgU2mDABAzaABAH5uJwGecKTe2XSVI+eaVsNnpVQKTLrKZxdrvc94EjGCSAJOAVTS9tFSzPj1wxrZ2y5pBG/DFabS1k6pkDMyHROE7jnPHPFIelOg+oNExhcLfdcDJbziEq2xpfFGdrjAp7/ZJK41TyT1uXcPJDL4FxeTgCI0LgCmAoFzzQuUe079nyU2Bcpdt37PksYOArDAgtVimEDBaeaO0INMYqwGoCsz+mDrn3neTUvLkx0wNc+87yal5aqxBZVq5tPsva48gU70U+i+1tdTpv614u3sAAM3Oz3DNK7q2XQ/RNxnWka1TsyMqe/vieQCvCPJ0RySpWaGmwNEAbu+N6hVejOdn9/BUazR3n/c4LtOITaVgOkZHdv3pHaqmsDuM842J5pSLjo3Yd2KzL6knBK0MmX6lSo4NhlENDC0NvPIuuu7Y4LzaFcAQKURhF84DDcr3R6ytfRDi6Ie9uRPZg+TgtNTp0w0AHIEdneSVztRXRdNmIq2y0M/0u9r/qq/8AxDad1D91/wD+lrNI0qe12YB7G/vSr8JS3n93+6VNfgdmKexdARIXIVRAULsKTmriwCJC7TGK6QpUhisYsso4AnK8ASchM5+KrWV+F7INJAJyLiYnkBHiiW4hwuvd1dMGboN6o9wA7mhLrZbbxDALjQNUHCY4/e1CEGx5SSR9f6G2BtOwk7KjiQdt1uAcDvkEptSLWNDWgCcjtdtMnMlfH9BdL61mbcDg6mZ1HYgHbd3dxQumHTiraGNpsDqYAEwTPE3hl/daWGSdDe4qs+jaeqXWm9dGZ1mudJ2DDJYG06TqVnXKktuF10SSyCZlu6fspZZemVoNNtKrVdUYDAvQXAAZX8yOatDSlN8YxC0cMjPKmj1qowDiDgU6pjVHIeSS1HAuLQScBeJ9W828BxN3E929MqdvaAA83CGgkOjAXWmTBN3Bwz3qeXDOlobHOO9ltgRAEFlUENM4Oi7OEyJETngjSuRprs6Vs80KNPtu5N8iuioN48QvMOu7kz+pAzLLArLFVYVaYgAMzNXLFZnVHhjBJOW4AZknYBvVey2d1R4awEuOQ+Z3DitBbLObPRNGgH1LRVbrvY2QxgzAecGDZJx2wmhHkLJ0ZXpO+g30VEB7g8uqVsNZwaG3GbmCe8rPkJx0hsr6b2se1jIGq1l0gNIacxMmZzxwSgqoA2jLB11VtPK9Mnc1ol3wEd6+j0mRgBgAABuAGSx/Q6hNV7tzIHNzo+R8FtHU93euzCqjf6ceZ3KiDxgl9qq60bGg/FXKhDAScdv2Vnrba4DnHAn7AViJR0rasHmcGtd5LOgwyTmRtVjSFpvFtPDWN5/BgMnDbJgRx4KlbHkkkz3oMKNB0OtEio0zdBa4QJ1jIIz3ALWtptugy7EH1RsJG/gsd0PIu1JB7TIggeqZz7lsqNZhaBDsAdo2md3Fc0y8RTpS7vfgAMhs70pvt3v8B9U70oxmGD8QDmNvck0M3O/eH0U0MZYLxXQvFWEBlRIRCFEomIqxSokNvYCd4mRlA3c0AIlaoQwDgqYo8pb8AbpEKlVoEQCYIF6THCSqFdgugnYbpnOAMHYZEKvbrSQfj4YkKu+s+BtGw/NdTZOyVdl3b4j6Ki5xO375qwKLnkSe5RtIA1W7MzvKRikLJSkOJ2NcfkEeztEtG0kfU/BRa27S4vP8LVasOjL7eskgh8NAiDdAJmecINqPYUr6LtGkXPLCbvo8/wA0g1Hc4gcMEetdqWlrXCWyCQcoY1xa078bvgq9ITUvxk0jniMO5epWgNtYvesMJwEkGPFVCfYOgeiaFeg+pVpU6rhVLG9ZTa+4Gtb2Q4G7iTiNy1rND0AZFCiD+qZPkvlXQfpZUs9A6oe2oS6LxaWuDnNOMHctG79IjzlRaP8AuE/0rzJ5IuTs6ljlWjcPpsIgtYRuLWkeEJbaOjFleZNCmCdrQWH+EhZI9O6pypsH7RQKnTeuXQAxuAM4nMkfJSc4DLHJGntXRKgGu6oBrjtfNQRMxBy5hZ02ENeWPaJB9UktdhMgjL5Koek9ovS595uUCBEmJjbmrej7XTqVmMva1R7WnZAJx+E81kovoorXZotFW1jGuJoOpgMBBZTJDw0nJ2LnHbj3LP23pr1rnND+ppgkXXejJja8uy5GFq22icR3CchsHhCr260hrXFw6yG9nAzOAbiDmTtXS8Nrs5Flp9HzvTNJwqOkOBDsZBnstzS0r6QdBGob1d4vQ0XaTAxrcIDQ8y50RE4ZZDJSZ0doN9W9t13F2OyNyT/P/R/f/go6FUBcquwI6zq27cKIuudwmqa0cgn9UiFVs9cNloaGimWNAAgXHCG4cCCq9qts92B5rpSo5m7B6RtOBCxWmtKhoLnHVb/EU103pDC4DiRjwG0/JZazjr6xdHo6chk+s/2u7FYBZsdkddvO7b9Y8B6re4fEodsZACaMsu1xMcT8ku0k4bMlmFDrotUAoGWzNRxzIya1vyWmo1Gho1TiCe2djiN3BINCsDLNT1WkkuJJnbDht4ptStQgajcMu1tM7+K5JvZ0xRzSFVp9Q4ADtnZ3JXeZ7B/f/smNuqtgajcWg5vzM8eCWde32G+L/qlQWZUBcKkoEqxM4VFdlcRAccYxiY2fexCr1SRj8PNEqOgE/O78Uvq1YAmAPeJPhhK6sP1sWQv0g/7+/NTsA1JLoEmOXLag2pkmIzOA1i49ys6NBaSx2BABGUxim8kwYtQBJbJzjBQo2adZ+DB3Fx3AK9XYG4wCeKovvOMnH4AclmE5WrF7p2bBuG5P9HNizU+JefE/2WfJA2rSWdsWelynxkqGXoeHZBzcZGcylGljNRgaDN1sRnLnYfGE5bTLiANqY0NFsDg+7LgIBJPjGU4lPiblGgZKQWxUCxgbhOJdG1zjLj4kq0J4LrWorWpn6bE3bQqzzXTBCR/uoXzemNgGe4k/NWHBVykfpcX4OvUZP0L+I3g/BcFeHNc28265pmJIumcMeCgAiNCVemgurD78zY/4kO00y04wDs4K7TtrHNDgRjnJ2iIn72rEUmmIBI5Zjki0rI+9PWvjb2YjaMsvJVcWRtG0qWkkxN18dk5PG9p+SGy1zvkHFpwPEELAWvpnUpk0wG1Wt9vMcAQm2jNLVLQwuEC7ciSXHWnAOzjDbKR6dMZKx+6rrknDUMjg03x4G94rP19Jx1jjkXOIHPIBMH2Ws9uJpu3Zg+WKT2/otVqYOewM9lpcCeBMZIAM9WNS0FxaYae07fHqM+ZTixaNLqYNIRcbgN42tnenll0EKYEwSMAANUAbEJ46l94dh3aAGXFFI1im0vLhvjZlHcldubLTwWnt9CAXN2471lbbQe4Ok558eCDCjV2Gq4U6TCBIpswLATi0Y5clfqV4a0wzEGdUbHELti6RVHMY9r+rIpUw/q+rOIaGkm80kGABHBEpdIKl9j6jutaCSGGnRAOyLzWzhIPcuNJX8nR0NvwhfXtc+qw4QNXYORVXrvyM8D9U8tmmusY8CiGlz2um6AQGwLgIGAwnvKzH+JcWfwrV+DWUKXR2u7Jh8HR4xgq9t0FaKQl1F8b2w4DmQn9q6cVQ0nBoG2J+qWP6a1HiQ93dgq3+E6Yik8B3/ReneQBtwU69cvcXHMmSoJl/QEa5pOu62ImCZF33Y2HaDKoFnHvZN483uxA5JtYbIKlVlPBt97W3omJMTE4pn0t6FOs9ldVZVNRzXNkdWBqkwSMSSRIXT7sOheDasyD6raeLQG49qTOAkunMnYEvFq9IXjfhyiEW12YNZ6S+Kh2OBkd2xVaLCchK130I9DC02jBU3VJzkoz3A5An5IZpovYD1Bl5zRvc0eJAWxtoF3AxB3bNizOiaU1mcDP7oJWp6q8QOMlQmm2kikdKzuj7PAvHblyTBoUWNRmhdcI8VSIN27JMCIFFoUalSE/QCNWooBRCmFOxjoCLTYosartCkikBhKFLBC03bRRoE+s7AK7Rb/fltWL6UaU6yrdHZbgtJ0jIVNF4yeZW36HOmlUIGF9g8G/+SyL6NxkbTBPhktR0CYeocS4uJqA44RqxGGeS4YzU5nVKHGBsm5DihgS7gilktE7ufmoimN3wVznPV2iO9KHkYg7ZTqpQbBwEJFWAFQtAgQCO+Z8kAlN1UsDmnsjET7JMEfFJtKNLXEjsnhvTy3MiZ9nDvKT2ql6uY2IMKLVhttEU2AspzdF7G7eIwlwGZwzKtmrSfqmi17fZJlngMhgFkqj7joIJ4gEhO9D29vEcwQuV443bL8nReqWKzj/0tMcJq3TzbegqF+j/AO0s3/0tTZlcb1Lrwm4r9Bb/AAR6esQbZKmGPVnyWI0a/CF9B6Vf9LUH/wAZ8l87sYgox6AMpXpUZXUTB7FWu1abvZqUz4OC+u2+jeaYXxhxX0jQnS9lZrWv1KhGIJwcRgS07eWfNTnFstilRg+m3RqqXdYwTEyBmcsRxwWOoVYwxg571940hSDwsL0h6FioS+nqP/hf7wGR4hbFm46ZsuHl8omOY4Rtj72BBq9qQvV7NUouu1A5jtxyPuuyKg+qTvXdytHH12MujzPSk7mH4kBauzsgLM9GGzUf7o81q2NTQjuwSeqCNCM0IbQp3oViZJ74CqF8qNWtKiCkbGQYFTaUEFGpCUAluz01dagUgj04zOQElP0KVdO6RFGicdZw+CxejaF9945AyeJOSP0i0iatYgY44D4AK5ZbPcYG7dvM5ri9TkpUjpwQt2/BW0jme7yK0X6Pz6B3At/rHyWd0hn4fNPP0fuhtQb2g/uvcP6ly4e0dGb6s3juxkgUs84x3ojXC6EKnUXccQdwkOx+PBIdJNuy7b9E8LsDnn8ki6QmKZO/igY8YfSk7Qs9aq0YbRgndCp6ADgsxbX65QCRoVZcU90VJMgOI3xgs5Reb+ROGQifiU1sNXW7LhzYfMLiyL5HZj+pqoBzb4t/suXG+yPBV6VqG+OYcEX8aPb/AIj9VLQ2xZ0o/wCnqe4sDSowVvekjvQP91YkLrRzE2leJXAulExB5Q3uJAEcslJ6p2jG6cIF4Ek8WnIYquJ1IWXRptEdM6lLUrA1GYQ4f5jR5PHx4rW2DS1C0D0b2uPs5PHNhxXysDUMkYxAgXgBtnYfHBVPwxccMNxOfdC08MZb6DHNKJ9ktWh6dVpa9rXj2XAHzyWK01+jaJdQeWicGVJLeQcMR3ylVh6QWyiAG13OA2VAKnxOsPFabRfT4PustrSwNM36QLmkxGtT7Q7pUPanDcS3uY56kIdE9FbZQqhzrO5zYIJpupuzGd0GTsTU25rCBUD6JOXXU3UweTnYE8JW7sXSGyVcKVem/gTdd3tdBUbY69L2sNdjMHtolrnsn1nUXHWBGzbsBTx9ROOmhXgg9pmSDlVtFqkwCu26z0K5c6wVmsqA/wCSR1V4jNpokC6ZwloHFZenW1iKnWU3AkEgkgEGCCMxjzC645VI5pY3E0QcphyT/h3xq1SQcpAIPeF5ra49Zp5yERR20o9FyRNtdYZsaeTh84RG6VeM6bvCfJZGNRSfKrdIdI9VSujM4n5BL9H6dbfF7Vx2yPNItN6T615xwkpnKgJArBWaH33zwgTidvcmo0pTO094KQBSC4JwU3bOuM3BUhpa7S12RBy+addA6sVLvtNqDwN4eSycDamPR613LVSeGmGvF4gTDXarjPIz3LLEo7s0sjlo+qtOqoNXMpG7dtG9eY5XOcsA/eCR9IbQ0uFKZcROGyE5a4SsfaLRft79zWkd5WZi1Y6vo3A5gLN2o6x5J1pJxFN0GJgHvP0Se1MAIj2B8/ogwor2M65707sjsQkNifr+Kc0HLjzdnZi+po6VTBTvqlQq4I3WclzlC70n6I1zRf1V2rIwAN15/ZOB7ivnlbQ1emYfQrN503+YEL7sytua48hCI21niOYcV6XBHDZ+fSyDBw4HA+Cl1a+/1qFOq2KlIVB+emCPiFn7T+jqw1DLGmmfZa9wb+7OHcmUYgbZ8h6sbp5qnpPNu6Dhlt+/BfWKn6KqQkl9cjYGlmHi0lJ9L/onp1GRSr1mVBl1rWvYeBuAOHMTyKe0uhaZ8+p0Q8DMRtzBGEQDug+KN+FOyD98VHSPRu3WUkVKFQgevTaalMgbbzcu+FRoad2Oz+9iZNALxpRnh8P91x1H7C7S0q3eii0MP1EIgKbrP/bPz2K0NK12xFRwc0Qx4MVGj2b/AK7DtY6QuuaDO1QuDL758Erin2MpNdFa323rjfrMHXgj0jYDag3ub7Qwghca8OR30gqtSjGIQSozbfYehUdTOriNrTlzG4plQtgcJHeNo4FI6dtjb8EYVhMtMEffgmTAOxWCg/SDRtSN9qJQwUHI1DqvpMPYQYMRmMxO3ek/VmScAJMclas1he4HCMonbimNDo+M3knhkFGWSK7ZSMG+hM3EwASeA+St/wCHuDb1Qtpt3uz7mjMp42g1ghoAVe1WZtRt18xIOBgyCoPOr0X9nWxZZXUSXXWuqXQDefqtMmMGZ+KZaOtBeMYEOcIaAAByRrboWnZ6b+rDsbklzpOeHmqmheyfeclyvsbEjR2C3vaWi+bsgEZgA4YTlmtJZy66JOzcsfOC1tifLQfvf80/p5NponnVUwz6zgdneD9Uibotjajn3nEudediIJnLknlc7cElt9Qh07IHwK6Wc5nLbpCoyu6nUN5gcYwAIGwyM8164HVBJJaWm6MhvxIzzReklG+wVgMRnG6IKWaIqkvAOQBjvj6KeR/FlMa+SL9wA4ADkj0yhPOKkCuI7C/Trqx+ISu+pdctRrN3pGhpJjr9C0Cu3/Sq06NMj9tobI2TgeBWio25zWNvF4cWgumm6o1riJI1RMAyJG6V870J0qtFFt2/1zRk2ti5o3CqNaOBmFodF9O6dap1T6TmPGOq4PYRzN0g9xXqOLPPs11Gs10ua9uWMGI3mDBAS6waWs9oqFlCs2o9riDdLs88CRByMETMFfNP0kaWtD7TUpMqXLMymyWCbzyabXuLvaxdABMYJDorSFmp2V76dGo20n0Qc2rcp3XEEv1ReDwGmM4JB2JUrNZ95tfWNpVOqYX1gxxpsdUAa58aoLjECc1grHpzTbX3a1ns7yIkPaaRH7Y1SOOK1+g7WKtCnVpvq3HtBa2sW1S0brxBcecpg4YGQCACYEjLHCZg8kGgozHRu2219Sp+MpNojV6sM7LcTPpATfkRj5JppPovZ7SPT0adb8zmAuH7Yh/xV0tAgjIgETnBxx4rwqR9/NAJiLf+huwPnqxVon8jzUaObH4+Dll9K/odrUQXUnGs0f6TiHx+qfie4lfWK2ktsJRbNOuxAwgEoqVG4nxf/CntxbU/fb9CgvtLmH0gEZXmmW/271d6Z1j+OrY9otdGyXMBOHPHvSCo8wfJUtMSqGNS1tG8jfhHjt5KAtJIkgAbycT3JXZ60YeCuOGU4uI7hyC1mAWmtBw35cd6G2qRio2o496gClMN9C2LrS6TAbd54z9E/pWBjIgZmJ25Tmk3RbtVD+Vg+JPyT6o/s+98iuHNKXKjswwjxsstAGSlKFfXQ5cx0kairuKO8qtUcigMadIP8t3Jv8ySaFyd758gnPSA+jPut80j0IcHe+fILoyLsjjHQGC0WiHzSG8AfT5LOg4JxoKpqx7w8CD80PTv5Azr4jS0CWlKWuD2Y5tPzTK+Vn7bW6qudz2kxxC7TjKllrAmrSd7To5FU9HWe4CN1RwngBI81LTrS1zarTBKlYq98k5XmNdHEG6VHL9SuL7E6ma6oVTiuXlyo6ibnKN5Qc5R6xOkCz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8" name="AutoShape 12" descr="data:image/jpeg;base64,/9j/4AAQSkZJRgABAQAAAQABAAD/2wCEAAkGBhQSEBUUEhQUFBUVFBQXFRcUFBUUFRUWFBUYFBYUGBQYHSYfFxkkGRQUHy8gJCgpLCwsFR4xNTAqNSYrLCkBCQoKDgwOGg8PGiwkHxwsLCwsKSwsLCksLCwpLCksKSksLCkpKSksLCwsKSkpLCwpLCksLCkpKSkpKSkpKSksLP/AABEIAL4BCQMBIgACEQEDEQH/xAAcAAACAwEBAQEAAAAAAAAAAAADBQIEBgEABwj/xABIEAABAwEEBgYIAggEBQUAAAABAAIRAwQSITEFIkFRYXEGEzKBkbEjQlJyocHR8BRiB3OCkqKywuEVM1PxFiQ0g+JEVGOT0v/EABkBAAMBAQEAAAAAAAAAAAAAAAECAwAEBf/EACMRAAICAgIBBQEBAAAAAAAAAAABAhEDIRIxQQQTIjJRYRT/2gAMAwEAAhEDEQA/APmkLxClC9dUSpCFyFOFwhYwMhTpDBcIRKQwWMTaERrVxoRWhYJ1rURrV5jOCO2kdyUJANVK2N1j3Jo2ly8QqFuZrHuQMUWDXb7wTlgSgDWb7zfNOA78rvADzKnk8FcYZjUSENhPs+JCJrbh4n6KBY9WGr3t816kNYfrH+QUupLs7vgT81KjSJJxycfVG4b0b0Ci2Go7Gqu2kdrnfAeQRm0Bvd+8UgxZa1EBAzI8QgMszd3jijsogZBvgEDCHSQ1zzd/MVRc1MdJDXPN38xVFwVEAo1Rr0/1jVrmmMThzWWNEuq0w0STUb8MZ5LYvsrWtBJvPOe5o3NHPaqVdCPRTfpADIF3wHxUWafaO2xzR7QN8DmIBXLZSMZQEur5EJ+EROTNTQcHAFpBBEgjEEb0QtWU6K6RLK/UnsVJuj2XgThwMFbEtUpKnQ6dlV7PSM92p/QrIaoPb6Wn7tT+hWA1YBBjF3q0QBdupgHyw0W+3/ASuigzbUj/ALbvkhwvQrkKIPbBMGRvxE9yiiEKJaiYGUSj3LhCJRCwKDMceHgEVrjvQ2NRmtQsYk0HefFFaxcY1Ga1Ax5rVStzdbuCZNaqVubrdwQChYRiPeb5p4GpPUbiPeb5hPbill8Fsfk41qmAvNCIGqBY8wL1AYu975BTYF6gNZ/vf0hAwcBHaEIBHphAIRoRmBQaEZjUAGf0mNc83fzKi4JlpVvpD7zvNUHNVEzEdHj0oxAMYSQPPgtVYW+sRiFlLNSPWAtA1Q4mdgwE85IWt0aGimZJVo9iPoqW2qS5ojVcHYjOQYgfE4rM22u46ggQ5wJG264t+S0tuoQQ5uuWh10TABeACSeQ+KSWmwhjYmXbTvJxJ8SU972K4qtFLQFmLrfSAxuuLzwaxpn4keK+iXVjuhdL/mqhOykY73tBwW1hTyP5ULFaK7x6VnuVPNiNCG//ADWe5U82KcoIIRgUpUWFSvcE4p8kphTIUWhFhVJA4US1FIUSETAyFOiF4hToBYwVgR2NUGBFLw0EnIIGLdksZdjs81aLBdgBvwP34ld0faWup4tIA2zmfLu2JfbLxN6Q1u+cDyGZSvsdLRytburJvARvaZI5iEO1mSCNrQq/4kHBoiPWcMvzQvGkWgvhzWEgawMmTAeZykrM3YCq3zHmnwak1duH3vTwhRy+CuLycaFMBeaFMBQL0eaF6iNZ/MfyhSa1eo9p3MfyhYwcNR6bUIKwwIGCMaj02obM0doQAZ/Srdc+87zCoOCZaVGufed8lQc1OjEbHpJ1IkMDT1kNdMYgA4Anbj4pkLTFMEbvuUjrDXp/rWZZ5whVtIEVX0QHE3jlrE3RiYaNogrpxqyM5UObPpEveGZk5AYknYABtMrY2LoOxov25zgSJFCmRfIO2o/JnIeKVdALD+HabS9hdaaktoMLYNKk3VdWId2XOMwTkAN8HRWhj3SXkknEiZE7ztd3+C6OC7ZzvI+kLdKWihQb/wAvZ7PSMEAxeqEcahN47FFtS/SDsrzJwORjEA8woW0Bwg9w2YcFT0Xarp6k4AzcwyJkkTuOzkp5Y3tBxy8MIx8tpkyZoPk4yTqTJ3r2iqvoKckk3AMcShsfqUv1FTzao6MfFGmPyN8lC9Fhm2qFPrfvBCpPOCsyUwD5SxuxSaFJzcVItViJAhcIRAFy6sYEQp0QukLtJqxgzGqGkHQwCM3DlhijsC5TIdUk5AgDdiR8h8ULGS8jzQNnZ1TnVHYMfTZGMX6vZwGzMng2MJTz/gEvqE13NbTAn0XrboLibuRSboXQc41HgBzS8seHQWm+MM8sQcea+haTqkgU2mDABAzaABAH5uJwGecKTe2XSVI+eaVsNnpVQKTLrKZxdrvc94EjGCSAJOAVTS9tFSzPj1wxrZ2y5pBG/DFabS1k6pkDMyHROE7jnPHPFIelOg+oNExhcLfdcDJbziEq2xpfFGdrjAp7/ZJK41TyT1uXcPJDL4FxeTgCI0LgCmAoFzzQuUe079nyU2Bcpdt37PksYOArDAgtVimEDBaeaO0INMYqwGoCsz+mDrn3neTUvLkx0wNc+87yal5aqxBZVq5tPsva48gU70U+i+1tdTpv614u3sAAM3Oz3DNK7q2XQ/RNxnWka1TsyMqe/vieQCvCPJ0RySpWaGmwNEAbu+N6hVejOdn9/BUazR3n/c4LtOITaVgOkZHdv3pHaqmsDuM842J5pSLjo3Yd2KzL6knBK0MmX6lSo4NhlENDC0NvPIuuu7Y4LzaFcAQKURhF84DDcr3R6ytfRDi6Ie9uRPZg+TgtNTp0w0AHIEdneSVztRXRdNmIq2y0M/0u9r/qq/8AxDad1D91/wD+lrNI0qe12YB7G/vSr8JS3n93+6VNfgdmKexdARIXIVRAULsKTmriwCJC7TGK6QpUhisYsso4AnK8ASchM5+KrWV+F7INJAJyLiYnkBHiiW4hwuvd1dMGboN6o9wA7mhLrZbbxDALjQNUHCY4/e1CEGx5SSR9f6G2BtOwk7KjiQdt1uAcDvkEptSLWNDWgCcjtdtMnMlfH9BdL61mbcDg6mZ1HYgHbd3dxQumHTiraGNpsDqYAEwTPE3hl/daWGSdDe4qs+jaeqXWm9dGZ1mudJ2DDJYG06TqVnXKktuF10SSyCZlu6fspZZemVoNNtKrVdUYDAvQXAAZX8yOatDSlN8YxC0cMjPKmj1qowDiDgU6pjVHIeSS1HAuLQScBeJ9W828BxN3E929MqdvaAA83CGgkOjAXWmTBN3Bwz3qeXDOlobHOO9ltgRAEFlUENM4Oi7OEyJETngjSuRprs6Vs80KNPtu5N8iuioN48QvMOu7kz+pAzLLArLFVYVaYgAMzNXLFZnVHhjBJOW4AZknYBvVey2d1R4awEuOQ+Z3DitBbLObPRNGgH1LRVbrvY2QxgzAecGDZJx2wmhHkLJ0ZXpO+g30VEB7g8uqVsNZwaG3GbmCe8rPkJx0hsr6b2se1jIGq1l0gNIacxMmZzxwSgqoA2jLB11VtPK9Mnc1ol3wEd6+j0mRgBgAABuAGSx/Q6hNV7tzIHNzo+R8FtHU93euzCqjf6ceZ3KiDxgl9qq60bGg/FXKhDAScdv2Vnrba4DnHAn7AViJR0rasHmcGtd5LOgwyTmRtVjSFpvFtPDWN5/BgMnDbJgRx4KlbHkkkz3oMKNB0OtEio0zdBa4QJ1jIIz3ALWtptugy7EH1RsJG/gsd0PIu1JB7TIggeqZz7lsqNZhaBDsAdo2md3Fc0y8RTpS7vfgAMhs70pvt3v8B9U70oxmGD8QDmNvck0M3O/eH0U0MZYLxXQvFWEBlRIRCFEomIqxSokNvYCd4mRlA3c0AIlaoQwDgqYo8pb8AbpEKlVoEQCYIF6THCSqFdgugnYbpnOAMHYZEKvbrSQfj4YkKu+s+BtGw/NdTZOyVdl3b4j6Ki5xO375qwKLnkSe5RtIA1W7MzvKRikLJSkOJ2NcfkEeztEtG0kfU/BRa27S4vP8LVasOjL7eskgh8NAiDdAJmecINqPYUr6LtGkXPLCbvo8/wA0g1Hc4gcMEetdqWlrXCWyCQcoY1xa078bvgq9ITUvxk0jniMO5epWgNtYvesMJwEkGPFVCfYOgeiaFeg+pVpU6rhVLG9ZTa+4Gtb2Q4G7iTiNy1rND0AZFCiD+qZPkvlXQfpZUs9A6oe2oS6LxaWuDnNOMHctG79IjzlRaP8AuE/0rzJ5IuTs6ljlWjcPpsIgtYRuLWkeEJbaOjFleZNCmCdrQWH+EhZI9O6pypsH7RQKnTeuXQAxuAM4nMkfJSc4DLHJGntXRKgGu6oBrjtfNQRMxBy5hZ02ENeWPaJB9UktdhMgjL5Koek9ovS595uUCBEmJjbmrej7XTqVmMva1R7WnZAJx+E81kovoorXZotFW1jGuJoOpgMBBZTJDw0nJ2LnHbj3LP23pr1rnND+ppgkXXejJja8uy5GFq22icR3CchsHhCr260hrXFw6yG9nAzOAbiDmTtXS8Nrs5Flp9HzvTNJwqOkOBDsZBnstzS0r6QdBGob1d4vQ0XaTAxrcIDQ8y50RE4ZZDJSZ0doN9W9t13F2OyNyT/P/R/f/go6FUBcquwI6zq27cKIuudwmqa0cgn9UiFVs9cNloaGimWNAAgXHCG4cCCq9qts92B5rpSo5m7B6RtOBCxWmtKhoLnHVb/EU103pDC4DiRjwG0/JZazjr6xdHo6chk+s/2u7FYBZsdkddvO7b9Y8B6re4fEodsZACaMsu1xMcT8ku0k4bMlmFDrotUAoGWzNRxzIya1vyWmo1Gho1TiCe2djiN3BINCsDLNT1WkkuJJnbDht4ptStQgajcMu1tM7+K5JvZ0xRzSFVp9Q4ADtnZ3JXeZ7B/f/smNuqtgajcWg5vzM8eCWde32G+L/qlQWZUBcKkoEqxM4VFdlcRAccYxiY2fexCr1SRj8PNEqOgE/O78Uvq1YAmAPeJPhhK6sP1sWQv0g/7+/NTsA1JLoEmOXLag2pkmIzOA1i49ys6NBaSx2BABGUxim8kwYtQBJbJzjBQo2adZ+DB3Fx3AK9XYG4wCeKovvOMnH4AclmE5WrF7p2bBuG5P9HNizU+JefE/2WfJA2rSWdsWelynxkqGXoeHZBzcZGcylGljNRgaDN1sRnLnYfGE5bTLiANqY0NFsDg+7LgIBJPjGU4lPiblGgZKQWxUCxgbhOJdG1zjLj4kq0J4LrWorWpn6bE3bQqzzXTBCR/uoXzemNgGe4k/NWHBVykfpcX4OvUZP0L+I3g/BcFeHNc28265pmJIumcMeCgAiNCVemgurD78zY/4kO00y04wDs4K7TtrHNDgRjnJ2iIn72rEUmmIBI5Zjki0rI+9PWvjb2YjaMsvJVcWRtG0qWkkxN18dk5PG9p+SGy1zvkHFpwPEELAWvpnUpk0wG1Wt9vMcAQm2jNLVLQwuEC7ciSXHWnAOzjDbKR6dMZKx+6rrknDUMjg03x4G94rP19Jx1jjkXOIHPIBMH2Ws9uJpu3Zg+WKT2/otVqYOewM9lpcCeBMZIAM9WNS0FxaYae07fHqM+ZTixaNLqYNIRcbgN42tnenll0EKYEwSMAANUAbEJ46l94dh3aAGXFFI1im0vLhvjZlHcldubLTwWnt9CAXN2471lbbQe4Ok558eCDCjV2Gq4U6TCBIpswLATi0Y5clfqV4a0wzEGdUbHELti6RVHMY9r+rIpUw/q+rOIaGkm80kGABHBEpdIKl9j6jutaCSGGnRAOyLzWzhIPcuNJX8nR0NvwhfXtc+qw4QNXYORVXrvyM8D9U8tmmusY8CiGlz2um6AQGwLgIGAwnvKzH+JcWfwrV+DWUKXR2u7Jh8HR4xgq9t0FaKQl1F8b2w4DmQn9q6cVQ0nBoG2J+qWP6a1HiQ93dgq3+E6Yik8B3/ReneQBtwU69cvcXHMmSoJl/QEa5pOu62ImCZF33Y2HaDKoFnHvZN483uxA5JtYbIKlVlPBt97W3omJMTE4pn0t6FOs9ldVZVNRzXNkdWBqkwSMSSRIXT7sOheDasyD6raeLQG49qTOAkunMnYEvFq9IXjfhyiEW12YNZ6S+Kh2OBkd2xVaLCchK130I9DC02jBU3VJzkoz3A5An5IZpovYD1Bl5zRvc0eJAWxtoF3AxB3bNizOiaU1mcDP7oJWp6q8QOMlQmm2kikdKzuj7PAvHblyTBoUWNRmhdcI8VSIN27JMCIFFoUalSE/QCNWooBRCmFOxjoCLTYosartCkikBhKFLBC03bRRoE+s7AK7Rb/fltWL6UaU6yrdHZbgtJ0jIVNF4yeZW36HOmlUIGF9g8G/+SyL6NxkbTBPhktR0CYeocS4uJqA44RqxGGeS4YzU5nVKHGBsm5DihgS7gilktE7ufmoimN3wVznPV2iO9KHkYg7ZTqpQbBwEJFWAFQtAgQCO+Z8kAlN1UsDmnsjET7JMEfFJtKNLXEjsnhvTy3MiZ9nDvKT2ql6uY2IMKLVhttEU2AspzdF7G7eIwlwGZwzKtmrSfqmi17fZJlngMhgFkqj7joIJ4gEhO9D29vEcwQuV443bL8nReqWKzj/0tMcJq3TzbegqF+j/AO0s3/0tTZlcb1Lrwm4r9Bb/AAR6esQbZKmGPVnyWI0a/CF9B6Vf9LUH/wAZ8l87sYgox6AMpXpUZXUTB7FWu1abvZqUz4OC+u2+jeaYXxhxX0jQnS9lZrWv1KhGIJwcRgS07eWfNTnFstilRg+m3RqqXdYwTEyBmcsRxwWOoVYwxg571940hSDwsL0h6FioS+nqP/hf7wGR4hbFm46ZsuHl8omOY4Rtj72BBq9qQvV7NUouu1A5jtxyPuuyKg+qTvXdytHH12MujzPSk7mH4kBauzsgLM9GGzUf7o81q2NTQjuwSeqCNCM0IbQp3oViZJ74CqF8qNWtKiCkbGQYFTaUEFGpCUAluz01dagUgj04zOQElP0KVdO6RFGicdZw+CxejaF9945AyeJOSP0i0iatYgY44D4AK5ZbPcYG7dvM5ri9TkpUjpwQt2/BW0jme7yK0X6Pz6B3At/rHyWd0hn4fNPP0fuhtQb2g/uvcP6ly4e0dGb6s3juxkgUs84x3ojXC6EKnUXccQdwkOx+PBIdJNuy7b9E8LsDnn8ki6QmKZO/igY8YfSk7Qs9aq0YbRgndCp6ADgsxbX65QCRoVZcU90VJMgOI3xgs5Reb+ROGQifiU1sNXW7LhzYfMLiyL5HZj+pqoBzb4t/suXG+yPBV6VqG+OYcEX8aPb/AIj9VLQ2xZ0o/wCnqe4sDSowVvekjvQP91YkLrRzE2leJXAulExB5Q3uJAEcslJ6p2jG6cIF4Ek8WnIYquJ1IWXRptEdM6lLUrA1GYQ4f5jR5PHx4rW2DS1C0D0b2uPs5PHNhxXysDUMkYxAgXgBtnYfHBVPwxccMNxOfdC08MZb6DHNKJ9ktWh6dVpa9rXj2XAHzyWK01+jaJdQeWicGVJLeQcMR3ylVh6QWyiAG13OA2VAKnxOsPFabRfT4PustrSwNM36QLmkxGtT7Q7pUPanDcS3uY56kIdE9FbZQqhzrO5zYIJpupuzGd0GTsTU25rCBUD6JOXXU3UweTnYE8JW7sXSGyVcKVem/gTdd3tdBUbY69L2sNdjMHtolrnsn1nUXHWBGzbsBTx9ROOmhXgg9pmSDlVtFqkwCu26z0K5c6wVmsqA/wCSR1V4jNpokC6ZwloHFZenW1iKnWU3AkEgkgEGCCMxjzC645VI5pY3E0QcphyT/h3xq1SQcpAIPeF5ra49Zp5yERR20o9FyRNtdYZsaeTh84RG6VeM6bvCfJZGNRSfKrdIdI9VSujM4n5BL9H6dbfF7Vx2yPNItN6T615xwkpnKgJArBWaH33zwgTidvcmo0pTO094KQBSC4JwU3bOuM3BUhpa7S12RBy+addA6sVLvtNqDwN4eSycDamPR613LVSeGmGvF4gTDXarjPIz3LLEo7s0sjlo+qtOqoNXMpG7dtG9eY5XOcsA/eCR9IbQ0uFKZcROGyE5a4SsfaLRft79zWkd5WZi1Y6vo3A5gLN2o6x5J1pJxFN0GJgHvP0Se1MAIj2B8/ogwor2M65707sjsQkNifr+Kc0HLjzdnZi+po6VTBTvqlQq4I3WclzlC70n6I1zRf1V2rIwAN15/ZOB7ivnlbQ1emYfQrN503+YEL7sytua48hCI21niOYcV6XBHDZ+fSyDBw4HA+Cl1a+/1qFOq2KlIVB+emCPiFn7T+jqw1DLGmmfZa9wb+7OHcmUYgbZ8h6sbp5qnpPNu6Dhlt+/BfWKn6KqQkl9cjYGlmHi0lJ9L/onp1GRSr1mVBl1rWvYeBuAOHMTyKe0uhaZ8+p0Q8DMRtzBGEQDug+KN+FOyD98VHSPRu3WUkVKFQgevTaalMgbbzcu+FRoad2Oz+9iZNALxpRnh8P91x1H7C7S0q3eii0MP1EIgKbrP/bPz2K0NK12xFRwc0Qx4MVGj2b/AK7DtY6QuuaDO1QuDL758Erin2MpNdFa323rjfrMHXgj0jYDag3ub7Qwghca8OR30gqtSjGIQSozbfYehUdTOriNrTlzG4plQtgcJHeNo4FI6dtjb8EYVhMtMEffgmTAOxWCg/SDRtSN9qJQwUHI1DqvpMPYQYMRmMxO3ek/VmScAJMclas1he4HCMonbimNDo+M3knhkFGWSK7ZSMG+hM3EwASeA+St/wCHuDb1Qtpt3uz7mjMp42g1ghoAVe1WZtRt18xIOBgyCoPOr0X9nWxZZXUSXXWuqXQDefqtMmMGZ+KZaOtBeMYEOcIaAAByRrboWnZ6b+rDsbklzpOeHmqmheyfeclyvsbEjR2C3vaWi+bsgEZgA4YTlmtJZy66JOzcsfOC1tifLQfvf80/p5NponnVUwz6zgdneD9Uibotjajn3nEudediIJnLknlc7cElt9Qh07IHwK6Wc5nLbpCoyu6nUN5gcYwAIGwyM8164HVBJJaWm6MhvxIzzReklG+wVgMRnG6IKWaIqkvAOQBjvj6KeR/FlMa+SL9wA4ADkj0yhPOKkCuI7C/Trqx+ISu+pdctRrN3pGhpJjr9C0Cu3/Sq06NMj9tobI2TgeBWio25zWNvF4cWgumm6o1riJI1RMAyJG6V870J0qtFFt2/1zRk2ti5o3CqNaOBmFodF9O6dap1T6TmPGOq4PYRzN0g9xXqOLPPs11Gs10ua9uWMGI3mDBAS6waWs9oqFlCs2o9riDdLs88CRByMETMFfNP0kaWtD7TUpMqXLMymyWCbzyabXuLvaxdABMYJDorSFmp2V76dGo20n0Qc2rcp3XEEv1ReDwGmM4JB2JUrNZ95tfWNpVOqYX1gxxpsdUAa58aoLjECc1grHpzTbX3a1ns7yIkPaaRH7Y1SOOK1+g7WKtCnVpvq3HtBa2sW1S0brxBcecpg4YGQCACYEjLHCZg8kGgozHRu2219Sp+MpNojV6sM7LcTPpATfkRj5JppPovZ7SPT0adb8zmAuH7Yh/xV0tAgjIgETnBxx4rwqR9/NAJiLf+huwPnqxVon8jzUaObH4+Dll9K/odrUQXUnGs0f6TiHx+qfie4lfWK2ktsJRbNOuxAwgEoqVG4nxf/CntxbU/fb9CgvtLmH0gEZXmmW/271d6Z1j+OrY9otdGyXMBOHPHvSCo8wfJUtMSqGNS1tG8jfhHjt5KAtJIkgAbycT3JXZ60YeCuOGU4uI7hyC1mAWmtBw35cd6G2qRio2o496gClMN9C2LrS6TAbd54z9E/pWBjIgZmJ25Tmk3RbtVD+Vg+JPyT6o/s+98iuHNKXKjswwjxsstAGSlKFfXQ5cx0kairuKO8qtUcigMadIP8t3Jv8ySaFyd758gnPSA+jPut80j0IcHe+fILoyLsjjHQGC0WiHzSG8AfT5LOg4JxoKpqx7w8CD80PTv5Azr4jS0CWlKWuD2Y5tPzTK+Vn7bW6qudz2kxxC7TjKllrAmrSd7To5FU9HWe4CN1RwngBI81LTrS1zarTBKlYq98k5XmNdHEG6VHL9SuL7E6ma6oVTiuXlyo6ibnKN5Qc5R6xOkCz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10" name="Picture 14" descr="http://images1.wikia.nocookie.net/__cb20110506141660/house/images/0/03/House_and_Thirteen_(Luckythirteen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6705" y="0"/>
            <a:ext cx="3307295" cy="22048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59632" y="6237312"/>
            <a:ext cx="6387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hlinkClick r:id="rId5"/>
              </a:rPr>
              <a:t>http://www.youtube.com/watch?v=ta6AOyc21Gg</a:t>
            </a:r>
          </a:p>
          <a:p>
            <a:r>
              <a:rPr lang="en-CA" dirty="0" smtClean="0">
                <a:hlinkClick r:id="rId5"/>
              </a:rPr>
              <a:t>http</a:t>
            </a:r>
            <a:r>
              <a:rPr lang="en-CA" dirty="0" smtClean="0">
                <a:hlinkClick r:id="rId5"/>
              </a:rPr>
              <a:t>://www.youtube.com/watch?v=HBLrY_nXU_U&amp;feature=related</a:t>
            </a:r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</TotalTime>
  <Words>472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Disorders of the Nervous System (NS)</vt:lpstr>
      <vt:lpstr>Multiple Sclerosis</vt:lpstr>
      <vt:lpstr>Alzheimer’s Disease</vt:lpstr>
      <vt:lpstr>Parkinson’s Disease</vt:lpstr>
      <vt:lpstr>Meningitis</vt:lpstr>
      <vt:lpstr>Huntington’s Disease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 of the Nervous System (NS)</dc:title>
  <dc:creator>Melissa</dc:creator>
  <cp:lastModifiedBy>Lisa Courtney</cp:lastModifiedBy>
  <cp:revision>15</cp:revision>
  <dcterms:created xsi:type="dcterms:W3CDTF">2012-10-02T23:43:05Z</dcterms:created>
  <dcterms:modified xsi:type="dcterms:W3CDTF">2013-09-25T22:13:09Z</dcterms:modified>
</cp:coreProperties>
</file>